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1"/>
  </p:notesMasterIdLst>
  <p:sldIdLst>
    <p:sldId id="256" r:id="rId2"/>
    <p:sldId id="282" r:id="rId3"/>
    <p:sldId id="289" r:id="rId4"/>
    <p:sldId id="260" r:id="rId5"/>
    <p:sldId id="265" r:id="rId6"/>
    <p:sldId id="283" r:id="rId7"/>
    <p:sldId id="284" r:id="rId8"/>
    <p:sldId id="285" r:id="rId9"/>
    <p:sldId id="286" r:id="rId10"/>
    <p:sldId id="288" r:id="rId11"/>
    <p:sldId id="287" r:id="rId12"/>
    <p:sldId id="290" r:id="rId13"/>
    <p:sldId id="291" r:id="rId14"/>
    <p:sldId id="295" r:id="rId15"/>
    <p:sldId id="299" r:id="rId16"/>
    <p:sldId id="296" r:id="rId17"/>
    <p:sldId id="297" r:id="rId18"/>
    <p:sldId id="300" r:id="rId19"/>
    <p:sldId id="301" r:id="rId20"/>
    <p:sldId id="302" r:id="rId21"/>
    <p:sldId id="303" r:id="rId22"/>
    <p:sldId id="304" r:id="rId23"/>
    <p:sldId id="305" r:id="rId24"/>
    <p:sldId id="309" r:id="rId25"/>
    <p:sldId id="310" r:id="rId26"/>
    <p:sldId id="271" r:id="rId27"/>
    <p:sldId id="306" r:id="rId28"/>
    <p:sldId id="307" r:id="rId29"/>
    <p:sldId id="308" r:id="rId30"/>
  </p:sldIdLst>
  <p:sldSz cx="6858000" cy="5143500"/>
  <p:notesSz cx="6858000" cy="9144000"/>
  <p:embeddedFontLst>
    <p:embeddedFont>
      <p:font typeface="Lato" panose="020F0502020204030203" pitchFamily="34" charset="0"/>
      <p:regular r:id="rId32"/>
      <p:bold r:id="rId33"/>
      <p:italic r:id="rId34"/>
      <p:boldItalic r:id="rId35"/>
    </p:embeddedFont>
    <p:embeddedFont>
      <p:font typeface="Malgun Gothic" panose="020B0503020000020004" pitchFamily="34" charset="-127"/>
      <p:regular r:id="rId36"/>
      <p:bold r:id="rId37"/>
    </p:embeddedFont>
    <p:embeddedFont>
      <p:font typeface="NanumSquare Neo OTF Bold" pitchFamily="2" charset="-127"/>
      <p:bold r:id="rId38"/>
    </p:embeddedFont>
    <p:embeddedFont>
      <p:font typeface="NanumSquare Neo OTF ExtraBold" pitchFamily="2" charset="-127"/>
      <p:bold r:id="rId39"/>
    </p:embeddedFont>
    <p:embeddedFont>
      <p:font typeface="NanumSquare Neo OTF Light" pitchFamily="2" charset="-127"/>
      <p:regular r:id="rId40"/>
    </p:embeddedFont>
    <p:embeddedFont>
      <p:font typeface="NanumSquare Neo OTF Regular" pitchFamily="2" charset="-127"/>
      <p:regular r:id="rId41"/>
    </p:embeddedFont>
    <p:embeddedFont>
      <p:font typeface="Raleway" pitchFamily="2" charset="0"/>
      <p:regular r:id="rId42"/>
      <p:bold r:id="rId43"/>
      <p:italic r:id="rId44"/>
      <p:boldItalic r:id="rId4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타이틀" id="{D39767BF-F4D4-964A-B5FC-B9B74057C004}">
          <p14:sldIdLst>
            <p14:sldId id="256"/>
          </p14:sldIdLst>
        </p14:section>
        <p14:section name="소개" id="{E0AD5FD3-831A-FE47-B852-827727D1A661}">
          <p14:sldIdLst>
            <p14:sldId id="282"/>
            <p14:sldId id="289"/>
            <p14:sldId id="260"/>
          </p14:sldIdLst>
        </p14:section>
        <p14:section name="Entity" id="{552A564A-7B57-604F-8845-85BE5E7E5BF1}">
          <p14:sldIdLst>
            <p14:sldId id="265"/>
            <p14:sldId id="283"/>
            <p14:sldId id="284"/>
            <p14:sldId id="285"/>
            <p14:sldId id="286"/>
            <p14:sldId id="288"/>
            <p14:sldId id="287"/>
          </p14:sldIdLst>
        </p14:section>
        <p14:section name="Repository" id="{A589AD1E-C9CE-6647-92C1-D70A0B61F6F5}">
          <p14:sldIdLst>
            <p14:sldId id="290"/>
            <p14:sldId id="291"/>
            <p14:sldId id="295"/>
            <p14:sldId id="299"/>
          </p14:sldIdLst>
        </p14:section>
        <p14:section name="Service" id="{DAE84099-977B-F54E-A70F-D380F6795D42}">
          <p14:sldIdLst>
            <p14:sldId id="296"/>
            <p14:sldId id="297"/>
            <p14:sldId id="300"/>
            <p14:sldId id="301"/>
          </p14:sldIdLst>
        </p14:section>
        <p14:section name="Controller" id="{4BE740FD-FC75-0447-BB6B-3FFD056C5123}">
          <p14:sldIdLst>
            <p14:sldId id="302"/>
            <p14:sldId id="303"/>
            <p14:sldId id="304"/>
            <p14:sldId id="305"/>
          </p14:sldIdLst>
        </p14:section>
        <p14:section name="DTO" id="{D1FBF0BE-F76B-A844-8FE5-EFCF657C9D3E}">
          <p14:sldIdLst>
            <p14:sldId id="309"/>
            <p14:sldId id="310"/>
          </p14:sldIdLst>
        </p14:section>
        <p14:section name="DI / Autowired" id="{CBCDA673-FAB7-7A48-8EDF-0B94578EFCD9}">
          <p14:sldIdLst>
            <p14:sldId id="271"/>
            <p14:sldId id="306"/>
            <p14:sldId id="307"/>
            <p14:sldId id="30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F8F3"/>
    <a:srgbClr val="282936"/>
    <a:srgbClr val="DEA600"/>
    <a:srgbClr val="50FB7B"/>
    <a:srgbClr val="FFC003"/>
    <a:srgbClr val="EDB411"/>
    <a:srgbClr val="E2AB11"/>
    <a:srgbClr val="282A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80489C2-A334-0140-A9F3-2D3777CA8598}" v="1387" dt="2023-05-15T04:52:29.86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499"/>
    <p:restoredTop sz="92290"/>
  </p:normalViewPr>
  <p:slideViewPr>
    <p:cSldViewPr snapToGrid="0">
      <p:cViewPr varScale="1">
        <p:scale>
          <a:sx n="95" d="100"/>
          <a:sy n="95" d="100"/>
        </p:scale>
        <p:origin x="184" y="1680"/>
      </p:cViewPr>
      <p:guideLst>
        <p:guide orient="horz" pos="162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1073" y="65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font" Target="fonts/font11.fntdata"/><Relationship Id="rId47" Type="http://schemas.openxmlformats.org/officeDocument/2006/relationships/viewProps" Target="viewProps.xml"/><Relationship Id="rId50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font" Target="fonts/font1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4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font" Target="fonts/font12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17bb4176f2_0_3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17bb4176f2_0_3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ore-KR" dirty="0"/>
              <a:t>getter setter </a:t>
            </a:r>
            <a:r>
              <a:rPr lang="ko-KR" altLang="en-US" dirty="0"/>
              <a:t>설명 추가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ore-KR" altLang="en-US" dirty="0"/>
              <a:t>이후 서비스에서 재언급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15783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17bb4176f2_0_3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17bb4176f2_0_3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699230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17bb4176f2_0_3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17bb4176f2_0_3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013619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17bb4176f2_0_3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17bb4176f2_0_3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689346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17bb4176f2_0_3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17bb4176f2_0_3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169539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17bb4176f2_0_3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17bb4176f2_0_3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457047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17bb4176f2_0_3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17bb4176f2_0_3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709736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17bb4176f2_0_3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17bb4176f2_0_3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519608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17bb4176f2_0_3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17bb4176f2_0_3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436717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17bb4176f2_0_3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17bb4176f2_0_3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346665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17bb4176f2_0_3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17bb4176f2_0_3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지난</a:t>
            </a:r>
            <a:r>
              <a:rPr lang="en-US" dirty="0"/>
              <a:t> </a:t>
            </a:r>
            <a:r>
              <a:rPr lang="en-US" dirty="0" err="1"/>
              <a:t>시간</a:t>
            </a:r>
            <a:r>
              <a:rPr lang="en-US" dirty="0"/>
              <a:t>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7379192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17bb4176f2_0_3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17bb4176f2_0_3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2176202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17bb4176f2_0_3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17bb4176f2_0_3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4920781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17bb4176f2_0_3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17bb4176f2_0_3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426322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17bb4176f2_0_3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17bb4176f2_0_3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3423222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17bb4176f2_0_3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17bb4176f2_0_3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9857277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17bb4176f2_0_3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17bb4176f2_0_3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1049433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17bb4176f2_0_3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17bb4176f2_0_3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322542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17bb4176f2_0_3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17bb4176f2_0_3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1843464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17bb4176f2_0_3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17bb4176f2_0_3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1584771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17bb4176f2_0_3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17bb4176f2_0_3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811615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17bb4176f2_0_3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17bb4176f2_0_3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810674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17bb4176f2_0_3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17bb4176f2_0_3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379285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17bb4176f2_0_3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17bb4176f2_0_3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611344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17bb4176f2_0_3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17bb4176f2_0_3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672972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17bb4176f2_0_3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17bb4176f2_0_3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083646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17bb4176f2_0_3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17bb4176f2_0_3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280682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17bb4176f2_0_3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17bb4176f2_0_3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ore-KR" dirty="0"/>
              <a:t>getter setter </a:t>
            </a:r>
            <a:r>
              <a:rPr lang="ko-KR" altLang="en-US" dirty="0"/>
              <a:t>설명 추가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ore-KR" altLang="en-US" dirty="0"/>
              <a:t>이후 서비스에서 재언급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364502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547087" y="1322450"/>
            <a:ext cx="5766075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315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315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315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315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315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315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315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315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3150"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547220" y="3172900"/>
            <a:ext cx="5766075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2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2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2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2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2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2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2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2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2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6402227" y="4749851"/>
            <a:ext cx="411525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622795" y="4169130"/>
            <a:ext cx="559322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</p:grpSp>
      <p:sp>
        <p:nvSpPr>
          <p:cNvPr id="77" name="Google Shape;77;p11"/>
          <p:cNvSpPr txBox="1">
            <a:spLocks noGrp="1"/>
          </p:cNvSpPr>
          <p:nvPr>
            <p:ph type="title" hasCustomPrompt="1"/>
          </p:nvPr>
        </p:nvSpPr>
        <p:spPr>
          <a:xfrm>
            <a:off x="547088" y="733950"/>
            <a:ext cx="5766300" cy="12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>
            <a:spLocks noGrp="1"/>
          </p:cNvSpPr>
          <p:nvPr>
            <p:ph type="body" idx="1"/>
          </p:nvPr>
        </p:nvSpPr>
        <p:spPr>
          <a:xfrm>
            <a:off x="547088" y="2272888"/>
            <a:ext cx="5766300" cy="15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342900" lvl="0" indent="-23336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685800" lvl="1" indent="-22383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028700" lvl="2" indent="-22383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371600" lvl="3" indent="-22383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1714500" lvl="4" indent="-22383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057400" lvl="5" indent="-22383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2400300" lvl="6" indent="-22383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2743200" lvl="7" indent="-22383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3086100" lvl="8" indent="-22383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sldNum" idx="12"/>
          </p:nvPr>
        </p:nvSpPr>
        <p:spPr>
          <a:xfrm>
            <a:off x="6402227" y="4749851"/>
            <a:ext cx="411525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>
            <a:spLocks noGrp="1"/>
          </p:cNvSpPr>
          <p:nvPr>
            <p:ph type="sldNum" idx="12"/>
          </p:nvPr>
        </p:nvSpPr>
        <p:spPr>
          <a:xfrm>
            <a:off x="6402227" y="4749851"/>
            <a:ext cx="411525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622795" y="1191256"/>
            <a:ext cx="559322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</p:grpSp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547088" y="1322450"/>
            <a:ext cx="57663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27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27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27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27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27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27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27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27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27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6402227" y="4749851"/>
            <a:ext cx="411525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547088" y="1318650"/>
            <a:ext cx="5766525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195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195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195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195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195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195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195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195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1950"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547088" y="2078875"/>
            <a:ext cx="5766525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342900" lvl="0" indent="-233363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685800" lvl="1" indent="-223838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028700" lvl="2" indent="-223838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371600" lvl="3" indent="-223838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1714500" lvl="4" indent="-223838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057400" lvl="5" indent="-223838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2400300" lvl="6" indent="-223838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2743200" lvl="7" indent="-223838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3086100" lvl="8" indent="-223838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6402227" y="4749851"/>
            <a:ext cx="411525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6858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/>
          </a:p>
        </p:txBody>
      </p:sp>
      <p:grpSp>
        <p:nvGrpSpPr>
          <p:cNvPr id="33" name="Google Shape;33;p5"/>
          <p:cNvGrpSpPr/>
          <p:nvPr/>
        </p:nvGrpSpPr>
        <p:grpSpPr>
          <a:xfrm>
            <a:off x="622795" y="1191256"/>
            <a:ext cx="559322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</p:grpSp>
      <p:sp>
        <p:nvSpPr>
          <p:cNvPr id="36" name="Google Shape;36;p5"/>
          <p:cNvSpPr txBox="1">
            <a:spLocks noGrp="1"/>
          </p:cNvSpPr>
          <p:nvPr>
            <p:ph type="title"/>
          </p:nvPr>
        </p:nvSpPr>
        <p:spPr>
          <a:xfrm>
            <a:off x="547088" y="1318650"/>
            <a:ext cx="57663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195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195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195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195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195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195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195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195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1950"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body" idx="1"/>
          </p:nvPr>
        </p:nvSpPr>
        <p:spPr>
          <a:xfrm>
            <a:off x="546994" y="2078875"/>
            <a:ext cx="2830725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342900" lvl="0" indent="-233363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685800" lvl="1" indent="-223838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028700" lvl="2" indent="-223838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371600" lvl="3" indent="-223838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1714500" lvl="4" indent="-223838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057400" lvl="5" indent="-223838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2400300" lvl="6" indent="-223838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2743200" lvl="7" indent="-223838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3086100" lvl="8" indent="-223838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body" idx="2"/>
          </p:nvPr>
        </p:nvSpPr>
        <p:spPr>
          <a:xfrm>
            <a:off x="3482703" y="2078875"/>
            <a:ext cx="2830725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342900" lvl="0" indent="-233363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685800" lvl="1" indent="-223838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028700" lvl="2" indent="-223838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371600" lvl="3" indent="-223838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1714500" lvl="4" indent="-223838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057400" lvl="5" indent="-223838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2400300" lvl="6" indent="-223838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2743200" lvl="7" indent="-223838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3086100" lvl="8" indent="-223838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6402227" y="4749851"/>
            <a:ext cx="411525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6858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/>
          </a:p>
        </p:txBody>
      </p:sp>
      <p:grpSp>
        <p:nvGrpSpPr>
          <p:cNvPr id="42" name="Google Shape;42;p6"/>
          <p:cNvGrpSpPr/>
          <p:nvPr/>
        </p:nvGrpSpPr>
        <p:grpSpPr>
          <a:xfrm>
            <a:off x="622795" y="1191256"/>
            <a:ext cx="559322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</p:grpSp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547088" y="1318650"/>
            <a:ext cx="57663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195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195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195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195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195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195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195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195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1950"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sldNum" idx="12"/>
          </p:nvPr>
        </p:nvSpPr>
        <p:spPr>
          <a:xfrm>
            <a:off x="6402227" y="4749851"/>
            <a:ext cx="411525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6858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/>
          </a:p>
        </p:txBody>
      </p:sp>
      <p:grpSp>
        <p:nvGrpSpPr>
          <p:cNvPr id="49" name="Google Shape;49;p7"/>
          <p:cNvGrpSpPr/>
          <p:nvPr/>
        </p:nvGrpSpPr>
        <p:grpSpPr>
          <a:xfrm>
            <a:off x="622795" y="1191256"/>
            <a:ext cx="559322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</p:grpSp>
      <p:sp>
        <p:nvSpPr>
          <p:cNvPr id="52" name="Google Shape;52;p7"/>
          <p:cNvSpPr txBox="1">
            <a:spLocks noGrp="1"/>
          </p:cNvSpPr>
          <p:nvPr>
            <p:ph type="title"/>
          </p:nvPr>
        </p:nvSpPr>
        <p:spPr>
          <a:xfrm>
            <a:off x="547500" y="1318650"/>
            <a:ext cx="2475675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195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195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195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195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195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195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195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195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1950"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body" idx="1"/>
          </p:nvPr>
        </p:nvSpPr>
        <p:spPr>
          <a:xfrm>
            <a:off x="540919" y="2781725"/>
            <a:ext cx="2475675" cy="15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342900" lvl="0" indent="-233363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685800" lvl="1" indent="-223838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028700" lvl="2" indent="-223838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371600" lvl="3" indent="-223838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1714500" lvl="4" indent="-223838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057400" lvl="5" indent="-223838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2400300" lvl="6" indent="-223838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2743200" lvl="7" indent="-223838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3086100" lvl="8" indent="-223838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sldNum" idx="12"/>
          </p:nvPr>
        </p:nvSpPr>
        <p:spPr>
          <a:xfrm>
            <a:off x="6402227" y="4749851"/>
            <a:ext cx="411525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622795" y="4169130"/>
            <a:ext cx="559322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</p:grpSp>
      <p:sp>
        <p:nvSpPr>
          <p:cNvPr id="59" name="Google Shape;59;p8"/>
          <p:cNvSpPr txBox="1">
            <a:spLocks noGrp="1"/>
          </p:cNvSpPr>
          <p:nvPr>
            <p:ph type="title"/>
          </p:nvPr>
        </p:nvSpPr>
        <p:spPr>
          <a:xfrm>
            <a:off x="547088" y="864300"/>
            <a:ext cx="52659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27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27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27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27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27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27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27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27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27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ldNum" idx="12"/>
          </p:nvPr>
        </p:nvSpPr>
        <p:spPr>
          <a:xfrm>
            <a:off x="6402227" y="4749851"/>
            <a:ext cx="411525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3429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/>
          </a:p>
        </p:txBody>
      </p:sp>
      <p:grpSp>
        <p:nvGrpSpPr>
          <p:cNvPr id="63" name="Google Shape;63;p9"/>
          <p:cNvGrpSpPr/>
          <p:nvPr/>
        </p:nvGrpSpPr>
        <p:grpSpPr>
          <a:xfrm>
            <a:off x="622795" y="1191256"/>
            <a:ext cx="559322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</p:grpSp>
      <p:sp>
        <p:nvSpPr>
          <p:cNvPr id="66" name="Google Shape;66;p9"/>
          <p:cNvSpPr txBox="1">
            <a:spLocks noGrp="1"/>
          </p:cNvSpPr>
          <p:nvPr>
            <p:ph type="title"/>
          </p:nvPr>
        </p:nvSpPr>
        <p:spPr>
          <a:xfrm>
            <a:off x="547500" y="1318650"/>
            <a:ext cx="2475675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195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195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195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195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195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195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195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195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1950"/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subTitle" idx="1"/>
          </p:nvPr>
        </p:nvSpPr>
        <p:spPr>
          <a:xfrm>
            <a:off x="543713" y="3161525"/>
            <a:ext cx="2475675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2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2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2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2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2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2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2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2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200"/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body" idx="2"/>
          </p:nvPr>
        </p:nvSpPr>
        <p:spPr>
          <a:xfrm>
            <a:off x="3880669" y="1352625"/>
            <a:ext cx="25308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342900" lvl="0" indent="-233363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685800" lvl="1" indent="-223838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028700" lvl="2" indent="-223838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371600" lvl="3" indent="-223838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1714500" lvl="4" indent="-223838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057400" lvl="5" indent="-223838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2400300" lvl="6" indent="-223838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2743200" lvl="7" indent="-223838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3086100" lvl="8" indent="-223838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sldNum" idx="12"/>
          </p:nvPr>
        </p:nvSpPr>
        <p:spPr>
          <a:xfrm>
            <a:off x="6402227" y="4749851"/>
            <a:ext cx="411525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>
            <a:spLocks noGrp="1"/>
          </p:cNvSpPr>
          <p:nvPr>
            <p:ph type="body" idx="1"/>
          </p:nvPr>
        </p:nvSpPr>
        <p:spPr>
          <a:xfrm>
            <a:off x="543713" y="4372551"/>
            <a:ext cx="577305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342900" lvl="0" indent="-171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sldNum" idx="12"/>
          </p:nvPr>
        </p:nvSpPr>
        <p:spPr>
          <a:xfrm>
            <a:off x="6402227" y="4749851"/>
            <a:ext cx="411525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pattFill prst="pct50">
          <a:fgClr>
            <a:schemeClr val="bg2"/>
          </a:fgClr>
          <a:bgClr>
            <a:schemeClr val="bg1"/>
          </a:bgClr>
        </a:patt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233775" y="445025"/>
            <a:ext cx="639045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233775" y="1152475"/>
            <a:ext cx="639045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6402227" y="4749851"/>
            <a:ext cx="411525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75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75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75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75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75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75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75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75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75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2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5" Type="http://schemas.openxmlformats.org/officeDocument/2006/relationships/image" Target="../media/image7.png"/><Relationship Id="rId4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1.png"/><Relationship Id="rId4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>
            <a:spLocks noGrp="1"/>
          </p:cNvSpPr>
          <p:nvPr>
            <p:ph type="ctrTitle"/>
          </p:nvPr>
        </p:nvSpPr>
        <p:spPr>
          <a:xfrm>
            <a:off x="545962" y="1634775"/>
            <a:ext cx="5766075" cy="1248525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rmAutofit/>
          </a:bodyPr>
          <a:lstStyle/>
          <a:p>
            <a:pPr algn="ctr">
              <a:lnSpc>
                <a:spcPct val="115000"/>
              </a:lnSpc>
            </a:pPr>
            <a:r>
              <a:rPr lang="ko" altLang="en-US" sz="3600" dirty="0">
                <a:solidFill>
                  <a:srgbClr val="000000"/>
                </a:solidFill>
                <a:latin typeface="NanumSquare Neo OTF ExtraBold" pitchFamily="2" charset="-127"/>
                <a:ea typeface="NanumSquare Neo OTF ExtraBold" pitchFamily="2" charset="-127"/>
                <a:cs typeface="Arial"/>
                <a:sym typeface="Arial"/>
              </a:rPr>
              <a:t>웹</a:t>
            </a:r>
            <a:r>
              <a:rPr lang="ko-KR" altLang="en-US" sz="3600" dirty="0">
                <a:solidFill>
                  <a:srgbClr val="000000"/>
                </a:solidFill>
                <a:latin typeface="NanumSquare Neo OTF ExtraBold" pitchFamily="2" charset="-127"/>
                <a:ea typeface="NanumSquare Neo OTF ExtraBold" pitchFamily="2" charset="-127"/>
                <a:cs typeface="Arial"/>
                <a:sym typeface="Arial"/>
              </a:rPr>
              <a:t> 개발</a:t>
            </a:r>
            <a:r>
              <a:rPr lang="ko" altLang="en-US" sz="3600" dirty="0">
                <a:solidFill>
                  <a:srgbClr val="000000"/>
                </a:solidFill>
                <a:latin typeface="NanumSquare Neo OTF ExtraBold" pitchFamily="2" charset="-127"/>
                <a:ea typeface="NanumSquare Neo OTF ExtraBold" pitchFamily="2" charset="-127"/>
                <a:cs typeface="Arial"/>
                <a:sym typeface="Arial"/>
              </a:rPr>
              <a:t> 스터디</a:t>
            </a:r>
            <a:endParaRPr sz="3600" dirty="0">
              <a:latin typeface="NanumSquare Neo OTF ExtraBold" pitchFamily="2" charset="-127"/>
              <a:ea typeface="NanumSquare Neo OTF ExtraBold" pitchFamily="2" charset="-127"/>
            </a:endParaRPr>
          </a:p>
        </p:txBody>
      </p:sp>
      <p:sp>
        <p:nvSpPr>
          <p:cNvPr id="87" name="Google Shape;87;p13"/>
          <p:cNvSpPr txBox="1">
            <a:spLocks noGrp="1"/>
          </p:cNvSpPr>
          <p:nvPr>
            <p:ph type="subTitle" idx="1"/>
          </p:nvPr>
        </p:nvSpPr>
        <p:spPr>
          <a:xfrm>
            <a:off x="547220" y="3022613"/>
            <a:ext cx="5766075" cy="405900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rmAutofit/>
          </a:bodyPr>
          <a:lstStyle/>
          <a:p>
            <a:pPr marL="0" indent="0"/>
            <a:r>
              <a:rPr lang="ko-KR" altLang="en-US" b="1" dirty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Arial"/>
                <a:sym typeface="Arial"/>
              </a:rPr>
              <a:t>특강</a:t>
            </a:r>
            <a:r>
              <a:rPr lang="en-US" altLang="ko-KR" b="1" dirty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Arial"/>
                <a:sym typeface="Arial"/>
              </a:rPr>
              <a:t>:</a:t>
            </a:r>
            <a:r>
              <a:rPr lang="ko-KR" altLang="en-US" b="1" dirty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Arial"/>
                <a:sym typeface="Arial"/>
              </a:rPr>
              <a:t> </a:t>
            </a:r>
            <a:r>
              <a:rPr lang="en-US" altLang="ko-KR" b="1" dirty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Arial"/>
                <a:sym typeface="Arial"/>
              </a:rPr>
              <a:t>Java, Gradle,</a:t>
            </a:r>
            <a:r>
              <a:rPr lang="ko-KR" altLang="en-US" b="1" dirty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Arial"/>
                <a:sym typeface="Arial"/>
              </a:rPr>
              <a:t> </a:t>
            </a:r>
            <a:r>
              <a:rPr lang="en-US" altLang="ko-KR" b="1" dirty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Arial"/>
                <a:sym typeface="Arial"/>
              </a:rPr>
              <a:t>Spring</a:t>
            </a:r>
            <a:r>
              <a:rPr lang="ko-KR" altLang="en-US" b="1" dirty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Arial"/>
                <a:sym typeface="Arial"/>
              </a:rPr>
              <a:t> </a:t>
            </a:r>
            <a:r>
              <a:rPr lang="en-US" altLang="ko-KR" b="1" dirty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Arial"/>
                <a:sym typeface="Arial"/>
              </a:rPr>
              <a:t>Framework</a:t>
            </a:r>
            <a:r>
              <a:rPr lang="ko-KR" altLang="en-US" b="1" dirty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Arial"/>
                <a:sym typeface="Arial"/>
              </a:rPr>
              <a:t>로 구현하는 간단한 게시판 </a:t>
            </a:r>
            <a:r>
              <a:rPr lang="en-US" altLang="ko-KR" b="1" dirty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Arial"/>
                <a:sym typeface="Arial"/>
              </a:rPr>
              <a:t>API </a:t>
            </a:r>
            <a:r>
              <a:rPr lang="ko-KR" altLang="en-US" b="1" dirty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Arial"/>
                <a:sym typeface="Arial"/>
              </a:rPr>
              <a:t>예제</a:t>
            </a:r>
            <a:endParaRPr dirty="0">
              <a:latin typeface="NanumSquare Neo OTF Regular" pitchFamily="2" charset="-127"/>
              <a:ea typeface="NanumSquare Neo OTF Regular" pitchFamily="2" charset="-127"/>
            </a:endParaRPr>
          </a:p>
        </p:txBody>
      </p:sp>
      <p:pic>
        <p:nvPicPr>
          <p:cNvPr id="3" name="그래픽 2">
            <a:extLst>
              <a:ext uri="{FF2B5EF4-FFF2-40B4-BE49-F238E27FC236}">
                <a16:creationId xmlns:a16="http://schemas.microsoft.com/office/drawing/2014/main" id="{E6705AA3-B985-0B66-3556-C87C16083B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31057" y="4455762"/>
            <a:ext cx="573437" cy="573437"/>
          </a:xfrm>
          <a:prstGeom prst="rect">
            <a:avLst/>
          </a:prstGeom>
        </p:spPr>
      </p:pic>
      <p:sp>
        <p:nvSpPr>
          <p:cNvPr id="2" name="Google Shape;87;p13">
            <a:extLst>
              <a:ext uri="{FF2B5EF4-FFF2-40B4-BE49-F238E27FC236}">
                <a16:creationId xmlns:a16="http://schemas.microsoft.com/office/drawing/2014/main" id="{00CF0BE3-AC10-52AB-E923-B061279510B5}"/>
              </a:ext>
            </a:extLst>
          </p:cNvPr>
          <p:cNvSpPr txBox="1">
            <a:spLocks/>
          </p:cNvSpPr>
          <p:nvPr/>
        </p:nvSpPr>
        <p:spPr>
          <a:xfrm>
            <a:off x="544705" y="3428513"/>
            <a:ext cx="5766075" cy="40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2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2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2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2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2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2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2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2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2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/>
            <a:r>
              <a:rPr lang="en-US" altLang="ko-KR" sz="800" b="1" dirty="0">
                <a:solidFill>
                  <a:schemeClr val="tx2">
                    <a:lumMod val="50000"/>
                    <a:lumOff val="50000"/>
                  </a:schemeClr>
                </a:solidFill>
                <a:latin typeface="NanumSquare Neo OTF Regular" pitchFamily="2" charset="-127"/>
                <a:ea typeface="NanumSquare Neo OTF Regular" pitchFamily="2" charset="-127"/>
                <a:cs typeface="Arial"/>
                <a:sym typeface="Arial"/>
              </a:rPr>
              <a:t>https://</a:t>
            </a:r>
            <a:r>
              <a:rPr lang="en-US" altLang="ko-KR" sz="800" b="1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NanumSquare Neo OTF Regular" pitchFamily="2" charset="-127"/>
                <a:ea typeface="NanumSquare Neo OTF Regular" pitchFamily="2" charset="-127"/>
                <a:cs typeface="Arial"/>
                <a:sym typeface="Arial"/>
              </a:rPr>
              <a:t>github.com</a:t>
            </a:r>
            <a:r>
              <a:rPr lang="en-US" altLang="ko-KR" sz="800" b="1" dirty="0">
                <a:solidFill>
                  <a:schemeClr val="tx2">
                    <a:lumMod val="50000"/>
                    <a:lumOff val="50000"/>
                  </a:schemeClr>
                </a:solidFill>
                <a:latin typeface="NanumSquare Neo OTF Regular" pitchFamily="2" charset="-127"/>
                <a:ea typeface="NanumSquare Neo OTF Regular" pitchFamily="2" charset="-127"/>
                <a:cs typeface="Arial"/>
                <a:sym typeface="Arial"/>
              </a:rPr>
              <a:t>/Tianea2160/spring-practice</a:t>
            </a:r>
            <a:endParaRPr lang="ko-KR" altLang="en-US" sz="800" dirty="0">
              <a:solidFill>
                <a:schemeClr val="tx2">
                  <a:lumMod val="50000"/>
                  <a:lumOff val="50000"/>
                </a:schemeClr>
              </a:solidFill>
              <a:latin typeface="NanumSquare Neo OTF Regular" pitchFamily="2" charset="-127"/>
              <a:ea typeface="NanumSquare Neo OTF Regular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79F35A7-DCDA-B888-00AF-5CAAD49BAFF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250" t="33500" r="6000" b="33500"/>
          <a:stretch/>
        </p:blipFill>
        <p:spPr>
          <a:xfrm>
            <a:off x="4762343" y="4532930"/>
            <a:ext cx="1127126" cy="4191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92;p14">
            <a:extLst>
              <a:ext uri="{FF2B5EF4-FFF2-40B4-BE49-F238E27FC236}">
                <a16:creationId xmlns:a16="http://schemas.microsoft.com/office/drawing/2014/main" id="{EE57A2D8-FAF2-2D03-F0A2-91482D5044C2}"/>
              </a:ext>
            </a:extLst>
          </p:cNvPr>
          <p:cNvSpPr txBox="1">
            <a:spLocks/>
          </p:cNvSpPr>
          <p:nvPr/>
        </p:nvSpPr>
        <p:spPr>
          <a:xfrm>
            <a:off x="545737" y="308219"/>
            <a:ext cx="5766525" cy="605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>
              <a:lnSpc>
                <a:spcPct val="115000"/>
              </a:lnSpc>
            </a:pPr>
            <a:r>
              <a:rPr lang="en-US" altLang="ko-KR" sz="2700" dirty="0">
                <a:latin typeface="NanumSquare Neo OTF ExtraBold" pitchFamily="2" charset="-127"/>
                <a:ea typeface="NanumSquare Neo OTF ExtraBold" pitchFamily="2" charset="-127"/>
              </a:rPr>
              <a:t>Spring Framework:</a:t>
            </a:r>
            <a:r>
              <a:rPr lang="ko-KR" altLang="en-US" sz="2700" dirty="0">
                <a:latin typeface="NanumSquare Neo OTF ExtraBold" pitchFamily="2" charset="-127"/>
                <a:ea typeface="NanumSquare Neo OTF ExtraBold" pitchFamily="2" charset="-127"/>
              </a:rPr>
              <a:t> </a:t>
            </a:r>
            <a:r>
              <a:rPr lang="en-US" altLang="ko-KR" sz="2100" b="0" dirty="0">
                <a:latin typeface="NanumSquare Neo OTF Regular" pitchFamily="2" charset="-127"/>
                <a:ea typeface="NanumSquare Neo OTF Regular" pitchFamily="2" charset="-127"/>
              </a:rPr>
              <a:t>entity</a:t>
            </a:r>
            <a:endParaRPr lang="ko-KR" altLang="en-US" sz="2100" b="0" dirty="0">
              <a:latin typeface="NanumSquare Neo OTF Regular" pitchFamily="2" charset="-127"/>
              <a:ea typeface="NanumSquare Neo OTF Regular" pitchFamily="2" charset="-127"/>
            </a:endParaRPr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ABB1AA5B-A2E6-06EF-74DE-64A9AD90CD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86162"/>
            <a:ext cx="1728439" cy="444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E16A762-03CC-729E-B8B9-4990198035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813" y="1438940"/>
            <a:ext cx="5764600" cy="3110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6285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92;p14">
            <a:extLst>
              <a:ext uri="{FF2B5EF4-FFF2-40B4-BE49-F238E27FC236}">
                <a16:creationId xmlns:a16="http://schemas.microsoft.com/office/drawing/2014/main" id="{EE57A2D8-FAF2-2D03-F0A2-91482D5044C2}"/>
              </a:ext>
            </a:extLst>
          </p:cNvPr>
          <p:cNvSpPr txBox="1">
            <a:spLocks/>
          </p:cNvSpPr>
          <p:nvPr/>
        </p:nvSpPr>
        <p:spPr>
          <a:xfrm>
            <a:off x="545737" y="308219"/>
            <a:ext cx="5766525" cy="605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>
              <a:lnSpc>
                <a:spcPct val="115000"/>
              </a:lnSpc>
            </a:pPr>
            <a:r>
              <a:rPr lang="en-US" altLang="ko-KR" sz="2700" dirty="0">
                <a:latin typeface="NanumSquare Neo OTF ExtraBold" pitchFamily="2" charset="-127"/>
                <a:ea typeface="NanumSquare Neo OTF ExtraBold" pitchFamily="2" charset="-127"/>
              </a:rPr>
              <a:t>Spring Framework:</a:t>
            </a:r>
            <a:r>
              <a:rPr lang="ko-KR" altLang="en-US" sz="2700" dirty="0">
                <a:latin typeface="NanumSquare Neo OTF ExtraBold" pitchFamily="2" charset="-127"/>
                <a:ea typeface="NanumSquare Neo OTF ExtraBold" pitchFamily="2" charset="-127"/>
              </a:rPr>
              <a:t> </a:t>
            </a:r>
            <a:r>
              <a:rPr lang="en-US" altLang="ko-KR" sz="2100" b="0" dirty="0">
                <a:latin typeface="NanumSquare Neo OTF Regular" pitchFamily="2" charset="-127"/>
                <a:ea typeface="NanumSquare Neo OTF Regular" pitchFamily="2" charset="-127"/>
              </a:rPr>
              <a:t>entity</a:t>
            </a:r>
            <a:endParaRPr lang="ko-KR" altLang="en-US" sz="2100" b="0" dirty="0">
              <a:latin typeface="NanumSquare Neo OTF Regular" pitchFamily="2" charset="-127"/>
              <a:ea typeface="NanumSquare Neo OTF Regular" pitchFamily="2" charset="-127"/>
            </a:endParaRPr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ABB1AA5B-A2E6-06EF-74DE-64A9AD90CD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86162"/>
            <a:ext cx="1728439" cy="444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 descr="텍스트, 스크린샷, 폰트, 휴대 전화이(가) 표시된 사진&#10;&#10;자동 생성된 설명">
            <a:extLst>
              <a:ext uri="{FF2B5EF4-FFF2-40B4-BE49-F238E27FC236}">
                <a16:creationId xmlns:a16="http://schemas.microsoft.com/office/drawing/2014/main" id="{E054599E-4580-D5E4-9FBF-A0622594BD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8999" y="1136251"/>
            <a:ext cx="4860000" cy="3408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7275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92;p14">
            <a:extLst>
              <a:ext uri="{FF2B5EF4-FFF2-40B4-BE49-F238E27FC236}">
                <a16:creationId xmlns:a16="http://schemas.microsoft.com/office/drawing/2014/main" id="{EE57A2D8-FAF2-2D03-F0A2-91482D5044C2}"/>
              </a:ext>
            </a:extLst>
          </p:cNvPr>
          <p:cNvSpPr txBox="1">
            <a:spLocks/>
          </p:cNvSpPr>
          <p:nvPr/>
        </p:nvSpPr>
        <p:spPr>
          <a:xfrm>
            <a:off x="545737" y="308219"/>
            <a:ext cx="5766525" cy="605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>
              <a:lnSpc>
                <a:spcPct val="115000"/>
              </a:lnSpc>
            </a:pPr>
            <a:r>
              <a:rPr lang="en-US" altLang="ko-KR" sz="2700" dirty="0">
                <a:latin typeface="NanumSquare Neo OTF ExtraBold" pitchFamily="2" charset="-127"/>
                <a:ea typeface="NanumSquare Neo OTF ExtraBold" pitchFamily="2" charset="-127"/>
              </a:rPr>
              <a:t>Spring Framework:</a:t>
            </a:r>
            <a:r>
              <a:rPr lang="ko-KR" altLang="en-US" sz="2700" dirty="0">
                <a:latin typeface="NanumSquare Neo OTF ExtraBold" pitchFamily="2" charset="-127"/>
                <a:ea typeface="NanumSquare Neo OTF ExtraBold" pitchFamily="2" charset="-127"/>
              </a:rPr>
              <a:t> </a:t>
            </a:r>
            <a:r>
              <a:rPr lang="en-US" altLang="ko-KR" sz="2100" b="0" dirty="0">
                <a:latin typeface="NanumSquare Neo OTF Regular" pitchFamily="2" charset="-127"/>
                <a:ea typeface="NanumSquare Neo OTF Regular" pitchFamily="2" charset="-127"/>
              </a:rPr>
              <a:t>Repository</a:t>
            </a:r>
            <a:endParaRPr lang="ko-KR" altLang="en-US" sz="2100" b="0" dirty="0">
              <a:latin typeface="NanumSquare Neo OTF Regular" pitchFamily="2" charset="-127"/>
              <a:ea typeface="NanumSquare Neo OTF Regular" pitchFamily="2" charset="-127"/>
            </a:endParaRPr>
          </a:p>
        </p:txBody>
      </p:sp>
      <p:sp>
        <p:nvSpPr>
          <p:cNvPr id="4" name="Google Shape;93;p14">
            <a:extLst>
              <a:ext uri="{FF2B5EF4-FFF2-40B4-BE49-F238E27FC236}">
                <a16:creationId xmlns:a16="http://schemas.microsoft.com/office/drawing/2014/main" id="{58DD05FE-88E1-DD87-925E-0536EB28283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47089" y="914194"/>
            <a:ext cx="5765174" cy="3921087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marL="361950" indent="-285750">
              <a:lnSpc>
                <a:spcPct val="150000"/>
              </a:lnSpc>
              <a:spcBef>
                <a:spcPts val="800"/>
              </a:spcBef>
              <a:buClr>
                <a:srgbClr val="000000"/>
              </a:buClr>
              <a:buSzPts val="2000"/>
              <a:buBlip>
                <a:blip r:embed="rId3"/>
              </a:buBlip>
            </a:pPr>
            <a:r>
              <a:rPr lang="ko-Kore-KR" altLang="en-US" sz="1500" dirty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Arial"/>
                <a:sym typeface="Arial"/>
              </a:rPr>
              <a:t>데이터 저장소에 대한 추상화를 제공</a:t>
            </a:r>
            <a:endParaRPr lang="ko-KR" altLang="en-US" sz="1500" dirty="0">
              <a:solidFill>
                <a:srgbClr val="000000"/>
              </a:solidFill>
              <a:latin typeface="NanumSquare Neo OTF Regular" pitchFamily="2" charset="-127"/>
              <a:ea typeface="NanumSquare Neo OTF Regular" pitchFamily="2" charset="-127"/>
              <a:cs typeface="Arial"/>
              <a:sym typeface="Arial"/>
            </a:endParaRPr>
          </a:p>
          <a:p>
            <a:pPr marL="704850" lvl="1" indent="-285750">
              <a:lnSpc>
                <a:spcPct val="150000"/>
              </a:lnSpc>
              <a:spcBef>
                <a:spcPts val="800"/>
              </a:spcBef>
              <a:buClr>
                <a:srgbClr val="000000"/>
              </a:buClr>
              <a:buSzPct val="70000"/>
              <a:buBlip>
                <a:blip r:embed="rId4"/>
              </a:buBlip>
            </a:pPr>
            <a:r>
              <a:rPr lang="en-US" altLang="ko-KR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Entity</a:t>
            </a:r>
            <a:r>
              <a:rPr lang="ko-Kore-KR" altLang="en-US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는 테이블과 객체 사이의 매핑을 제공</a:t>
            </a:r>
            <a:endParaRPr lang="en-US" altLang="ko-Kore-KR" sz="1200" dirty="0">
              <a:solidFill>
                <a:srgbClr val="000000"/>
              </a:solidFill>
              <a:latin typeface="NanumSquare Neo OTF Light" pitchFamily="2" charset="-127"/>
              <a:ea typeface="NanumSquare Neo OTF Light" pitchFamily="2" charset="-127"/>
              <a:cs typeface="Arial"/>
              <a:sym typeface="Arial"/>
            </a:endParaRPr>
          </a:p>
          <a:p>
            <a:pPr marL="704850" lvl="1" indent="-285750">
              <a:lnSpc>
                <a:spcPct val="150000"/>
              </a:lnSpc>
              <a:spcBef>
                <a:spcPts val="800"/>
              </a:spcBef>
              <a:buClr>
                <a:srgbClr val="000000"/>
              </a:buClr>
              <a:buSzPct val="70000"/>
              <a:buBlip>
                <a:blip r:embed="rId4"/>
              </a:buBlip>
            </a:pPr>
            <a:r>
              <a:rPr lang="en-US" altLang="ko-KR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CRUD</a:t>
            </a:r>
            <a:r>
              <a:rPr lang="ko-KR" altLang="en-US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와 같은 데이터베이스와의 상호작용 인터페이스를 제공</a:t>
            </a:r>
            <a:endParaRPr lang="en-US" altLang="ko-KR" sz="1200" dirty="0">
              <a:solidFill>
                <a:srgbClr val="000000"/>
              </a:solidFill>
              <a:latin typeface="NanumSquare Neo OTF Light" pitchFamily="2" charset="-127"/>
              <a:ea typeface="NanumSquare Neo OTF Light" pitchFamily="2" charset="-127"/>
              <a:cs typeface="Arial"/>
              <a:sym typeface="Arial"/>
            </a:endParaRPr>
          </a:p>
          <a:p>
            <a:pPr marL="704850" lvl="1" indent="-285750">
              <a:lnSpc>
                <a:spcPct val="150000"/>
              </a:lnSpc>
              <a:spcBef>
                <a:spcPts val="800"/>
              </a:spcBef>
              <a:buClr>
                <a:srgbClr val="000000"/>
              </a:buClr>
              <a:buSzPct val="70000"/>
              <a:buBlip>
                <a:blip r:embed="rId4"/>
              </a:buBlip>
            </a:pPr>
            <a:r>
              <a:rPr lang="ko-KR" altLang="en-US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필연적으로 두 개념은 매우 밀접</a:t>
            </a:r>
            <a:endParaRPr lang="en-US" altLang="ko-KR" sz="1200" dirty="0">
              <a:solidFill>
                <a:srgbClr val="000000"/>
              </a:solidFill>
              <a:latin typeface="NanumSquare Neo OTF Light" pitchFamily="2" charset="-127"/>
              <a:ea typeface="NanumSquare Neo OTF Light" pitchFamily="2" charset="-127"/>
              <a:cs typeface="Arial"/>
              <a:sym typeface="Arial"/>
            </a:endParaRPr>
          </a:p>
          <a:p>
            <a:pPr marL="361950" indent="-285750">
              <a:lnSpc>
                <a:spcPct val="150000"/>
              </a:lnSpc>
              <a:spcBef>
                <a:spcPts val="800"/>
              </a:spcBef>
              <a:buClr>
                <a:srgbClr val="000000"/>
              </a:buClr>
              <a:buSzPts val="2000"/>
              <a:buBlip>
                <a:blip r:embed="rId3"/>
              </a:buBlip>
            </a:pPr>
            <a:r>
              <a:rPr lang="en-US" altLang="ko-Kore-KR" sz="1500" dirty="0" err="1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Arial"/>
                <a:sym typeface="Arial"/>
              </a:rPr>
              <a:t>JpaRepositroy</a:t>
            </a:r>
            <a:r>
              <a:rPr lang="ko-Kore-KR" altLang="en-US" sz="1500" dirty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Arial"/>
                <a:sym typeface="Arial"/>
              </a:rPr>
              <a:t>를 상속하여 구현</a:t>
            </a:r>
            <a:endParaRPr lang="en-US" altLang="ko-KR" sz="1200" dirty="0">
              <a:solidFill>
                <a:srgbClr val="000000"/>
              </a:solidFill>
              <a:latin typeface="NanumSquare Neo OTF Light" pitchFamily="2" charset="-127"/>
              <a:ea typeface="NanumSquare Neo OTF Light" pitchFamily="2" charset="-127"/>
              <a:cs typeface="Arial"/>
              <a:sym typeface="Arial"/>
            </a:endParaRPr>
          </a:p>
          <a:p>
            <a:pPr marL="704850" lvl="1" indent="-285750">
              <a:lnSpc>
                <a:spcPct val="150000"/>
              </a:lnSpc>
              <a:spcBef>
                <a:spcPts val="800"/>
              </a:spcBef>
              <a:buClr>
                <a:srgbClr val="000000"/>
              </a:buClr>
              <a:buSzPct val="70000"/>
              <a:buBlip>
                <a:blip r:embed="rId4"/>
              </a:buBlip>
            </a:pPr>
            <a:r>
              <a:rPr lang="ko-Kore-KR" altLang="en-US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기본적인 작업은 </a:t>
            </a:r>
            <a:r>
              <a:rPr lang="en-US" altLang="ko-Kore-KR" sz="1200" dirty="0" err="1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JpaRepositroy</a:t>
            </a:r>
            <a:r>
              <a:rPr lang="ko-Kore-KR" altLang="en-US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가 제공하지만</a:t>
            </a:r>
            <a:r>
              <a:rPr lang="en-US" altLang="ko-Kore-KR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, </a:t>
            </a:r>
            <a:r>
              <a:rPr lang="ko-Kore-KR" altLang="en-US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어떤 </a:t>
            </a:r>
            <a:r>
              <a:rPr lang="en-US" altLang="ko-Kore-KR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Type</a:t>
            </a:r>
            <a:r>
              <a:rPr lang="ko-Kore-KR" altLang="en-US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인지 모른다</a:t>
            </a:r>
            <a:endParaRPr lang="en-US" altLang="ko-Kore-KR" sz="1200" dirty="0">
              <a:solidFill>
                <a:srgbClr val="000000"/>
              </a:solidFill>
              <a:latin typeface="NanumSquare Neo OTF Light" pitchFamily="2" charset="-127"/>
              <a:ea typeface="NanumSquare Neo OTF Light" pitchFamily="2" charset="-127"/>
              <a:cs typeface="Arial"/>
              <a:sym typeface="Arial"/>
            </a:endParaRPr>
          </a:p>
          <a:p>
            <a:pPr marL="704850" lvl="1" indent="-285750">
              <a:lnSpc>
                <a:spcPct val="150000"/>
              </a:lnSpc>
              <a:spcBef>
                <a:spcPts val="800"/>
              </a:spcBef>
              <a:buClr>
                <a:srgbClr val="000000"/>
              </a:buClr>
              <a:buSzPct val="70000"/>
              <a:buBlip>
                <a:blip r:embed="rId4"/>
              </a:buBlip>
            </a:pPr>
            <a:r>
              <a:rPr lang="ko-Kore-KR" altLang="en-US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따라서</a:t>
            </a:r>
            <a:r>
              <a:rPr lang="en-US" altLang="ko-Kore-KR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, Generic</a:t>
            </a:r>
            <a:r>
              <a:rPr lang="ko-Kore-KR" altLang="en-US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을 통해 어떤 </a:t>
            </a:r>
            <a:r>
              <a:rPr lang="en-US" altLang="ko-Kore-KR" sz="1200" dirty="0" err="1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Entiy</a:t>
            </a:r>
            <a:r>
              <a:rPr lang="en-US" altLang="ko-KR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, PK</a:t>
            </a:r>
            <a:r>
              <a:rPr lang="ko-KR" altLang="en-US" sz="1200" dirty="0" err="1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를</a:t>
            </a:r>
            <a:r>
              <a:rPr lang="ko-KR" altLang="en-US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 가진 </a:t>
            </a:r>
            <a:r>
              <a:rPr lang="en-US" altLang="ko-KR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Entity</a:t>
            </a:r>
            <a:r>
              <a:rPr lang="ko-KR" altLang="en-US" sz="1200" dirty="0" err="1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를</a:t>
            </a:r>
            <a:r>
              <a:rPr lang="ko-KR" altLang="en-US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 다룰지 명세</a:t>
            </a:r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ABB1AA5B-A2E6-06EF-74DE-64A9AD90CD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86162"/>
            <a:ext cx="1728439" cy="444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7957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66EC38AA-C699-0ABA-9E89-F6B2C574E8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370" y="1881656"/>
            <a:ext cx="6017740" cy="3034899"/>
          </a:xfrm>
          <a:prstGeom prst="rect">
            <a:avLst/>
          </a:prstGeom>
        </p:spPr>
      </p:pic>
      <p:sp>
        <p:nvSpPr>
          <p:cNvPr id="2" name="Google Shape;92;p14">
            <a:extLst>
              <a:ext uri="{FF2B5EF4-FFF2-40B4-BE49-F238E27FC236}">
                <a16:creationId xmlns:a16="http://schemas.microsoft.com/office/drawing/2014/main" id="{EE57A2D8-FAF2-2D03-F0A2-91482D5044C2}"/>
              </a:ext>
            </a:extLst>
          </p:cNvPr>
          <p:cNvSpPr txBox="1">
            <a:spLocks/>
          </p:cNvSpPr>
          <p:nvPr/>
        </p:nvSpPr>
        <p:spPr>
          <a:xfrm>
            <a:off x="545737" y="308219"/>
            <a:ext cx="5766525" cy="605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>
              <a:lnSpc>
                <a:spcPct val="115000"/>
              </a:lnSpc>
            </a:pPr>
            <a:r>
              <a:rPr lang="en-US" altLang="ko-KR" sz="2700" dirty="0">
                <a:latin typeface="NanumSquare Neo OTF ExtraBold" pitchFamily="2" charset="-127"/>
                <a:ea typeface="NanumSquare Neo OTF ExtraBold" pitchFamily="2" charset="-127"/>
              </a:rPr>
              <a:t>Spring Framework:</a:t>
            </a:r>
            <a:r>
              <a:rPr lang="ko-KR" altLang="en-US" sz="2700" dirty="0">
                <a:latin typeface="NanumSquare Neo OTF ExtraBold" pitchFamily="2" charset="-127"/>
                <a:ea typeface="NanumSquare Neo OTF ExtraBold" pitchFamily="2" charset="-127"/>
              </a:rPr>
              <a:t> </a:t>
            </a:r>
            <a:r>
              <a:rPr lang="en-US" altLang="ko-KR" sz="2100" b="0" dirty="0">
                <a:latin typeface="NanumSquare Neo OTF Regular" pitchFamily="2" charset="-127"/>
                <a:ea typeface="NanumSquare Neo OTF Regular" pitchFamily="2" charset="-127"/>
              </a:rPr>
              <a:t>Repository</a:t>
            </a:r>
            <a:endParaRPr lang="ko-KR" altLang="en-US" sz="2100" b="0" dirty="0">
              <a:latin typeface="NanumSquare Neo OTF Regular" pitchFamily="2" charset="-127"/>
              <a:ea typeface="NanumSquare Neo OTF Regular" pitchFamily="2" charset="-127"/>
            </a:endParaRPr>
          </a:p>
        </p:txBody>
      </p:sp>
      <p:sp>
        <p:nvSpPr>
          <p:cNvPr id="4" name="Google Shape;93;p14">
            <a:extLst>
              <a:ext uri="{FF2B5EF4-FFF2-40B4-BE49-F238E27FC236}">
                <a16:creationId xmlns:a16="http://schemas.microsoft.com/office/drawing/2014/main" id="{58DD05FE-88E1-DD87-925E-0536EB28283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47089" y="914194"/>
            <a:ext cx="5765174" cy="3921087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marL="361950" indent="-285750">
              <a:lnSpc>
                <a:spcPct val="150000"/>
              </a:lnSpc>
              <a:spcBef>
                <a:spcPts val="800"/>
              </a:spcBef>
              <a:buClr>
                <a:srgbClr val="000000"/>
              </a:buClr>
              <a:buSzPts val="2000"/>
              <a:buBlip>
                <a:blip r:embed="rId4"/>
              </a:buBlip>
            </a:pPr>
            <a:r>
              <a:rPr lang="en-US" altLang="ko-KR" sz="1500" dirty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Arial"/>
                <a:sym typeface="Arial"/>
              </a:rPr>
              <a:t>@Repository</a:t>
            </a:r>
            <a:endParaRPr lang="ko-KR" altLang="en-US" sz="1500" dirty="0">
              <a:solidFill>
                <a:srgbClr val="000000"/>
              </a:solidFill>
              <a:latin typeface="NanumSquare Neo OTF Regular" pitchFamily="2" charset="-127"/>
              <a:ea typeface="NanumSquare Neo OTF Regular" pitchFamily="2" charset="-127"/>
              <a:cs typeface="Arial"/>
              <a:sym typeface="Arial"/>
            </a:endParaRPr>
          </a:p>
          <a:p>
            <a:pPr marL="704850" lvl="1" indent="-285750">
              <a:lnSpc>
                <a:spcPct val="150000"/>
              </a:lnSpc>
              <a:spcBef>
                <a:spcPts val="800"/>
              </a:spcBef>
              <a:buClr>
                <a:srgbClr val="000000"/>
              </a:buClr>
              <a:buSzPct val="70000"/>
              <a:buBlip>
                <a:blip r:embed="rId5"/>
              </a:buBlip>
            </a:pPr>
            <a:r>
              <a:rPr lang="ko-Kore-KR" altLang="en-US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난 데이터 처리하는 녀석이니까</a:t>
            </a:r>
            <a:r>
              <a:rPr lang="en-US" altLang="ko-Kore-KR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, </a:t>
            </a:r>
            <a:r>
              <a:rPr lang="ko-Kore-KR" altLang="en-US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데이터 접근에러를 처리하고 </a:t>
            </a:r>
            <a:r>
              <a:rPr lang="en-US" altLang="ko-Kore-KR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Bean</a:t>
            </a:r>
            <a:r>
              <a:rPr lang="ko-Kore-KR" altLang="en-US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등록해줘</a:t>
            </a:r>
            <a:endParaRPr lang="ko-KR" altLang="en-US" sz="1200" dirty="0">
              <a:solidFill>
                <a:srgbClr val="000000"/>
              </a:solidFill>
              <a:latin typeface="NanumSquare Neo OTF Light" pitchFamily="2" charset="-127"/>
              <a:ea typeface="NanumSquare Neo OTF Light" pitchFamily="2" charset="-127"/>
              <a:cs typeface="Arial"/>
              <a:sym typeface="Arial"/>
            </a:endParaRPr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ABB1AA5B-A2E6-06EF-74DE-64A9AD90CD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86162"/>
            <a:ext cx="1728439" cy="444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F7A170AA-02E1-E32B-DFE6-C402CA198F06}"/>
              </a:ext>
            </a:extLst>
          </p:cNvPr>
          <p:cNvCxnSpPr/>
          <p:nvPr/>
        </p:nvCxnSpPr>
        <p:spPr>
          <a:xfrm>
            <a:off x="2822004" y="2858261"/>
            <a:ext cx="658905" cy="0"/>
          </a:xfrm>
          <a:prstGeom prst="line">
            <a:avLst/>
          </a:prstGeom>
          <a:ln w="25400">
            <a:solidFill>
              <a:schemeClr val="accent6">
                <a:lumMod val="7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01930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536658DA-5555-BBEC-68E1-4D8AB6D2CF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370" y="1881656"/>
            <a:ext cx="6017740" cy="3034899"/>
          </a:xfrm>
          <a:prstGeom prst="rect">
            <a:avLst/>
          </a:prstGeom>
        </p:spPr>
      </p:pic>
      <p:sp>
        <p:nvSpPr>
          <p:cNvPr id="2" name="Google Shape;92;p14">
            <a:extLst>
              <a:ext uri="{FF2B5EF4-FFF2-40B4-BE49-F238E27FC236}">
                <a16:creationId xmlns:a16="http://schemas.microsoft.com/office/drawing/2014/main" id="{EE57A2D8-FAF2-2D03-F0A2-91482D5044C2}"/>
              </a:ext>
            </a:extLst>
          </p:cNvPr>
          <p:cNvSpPr txBox="1">
            <a:spLocks/>
          </p:cNvSpPr>
          <p:nvPr/>
        </p:nvSpPr>
        <p:spPr>
          <a:xfrm>
            <a:off x="545737" y="308219"/>
            <a:ext cx="5766525" cy="605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>
              <a:lnSpc>
                <a:spcPct val="115000"/>
              </a:lnSpc>
            </a:pPr>
            <a:r>
              <a:rPr lang="en-US" altLang="ko-KR" sz="2700" dirty="0">
                <a:latin typeface="NanumSquare Neo OTF ExtraBold" pitchFamily="2" charset="-127"/>
                <a:ea typeface="NanumSquare Neo OTF ExtraBold" pitchFamily="2" charset="-127"/>
              </a:rPr>
              <a:t>Spring Framework:</a:t>
            </a:r>
            <a:r>
              <a:rPr lang="ko-KR" altLang="en-US" sz="2700" dirty="0">
                <a:latin typeface="NanumSquare Neo OTF ExtraBold" pitchFamily="2" charset="-127"/>
                <a:ea typeface="NanumSquare Neo OTF ExtraBold" pitchFamily="2" charset="-127"/>
              </a:rPr>
              <a:t> </a:t>
            </a:r>
            <a:r>
              <a:rPr lang="en-US" altLang="ko-KR" sz="2100" b="0" dirty="0">
                <a:latin typeface="NanumSquare Neo OTF Regular" pitchFamily="2" charset="-127"/>
                <a:ea typeface="NanumSquare Neo OTF Regular" pitchFamily="2" charset="-127"/>
              </a:rPr>
              <a:t>Repository</a:t>
            </a:r>
            <a:endParaRPr lang="ko-KR" altLang="en-US" sz="2100" b="0" dirty="0">
              <a:latin typeface="NanumSquare Neo OTF Regular" pitchFamily="2" charset="-127"/>
              <a:ea typeface="NanumSquare Neo OTF Regular" pitchFamily="2" charset="-127"/>
            </a:endParaRPr>
          </a:p>
        </p:txBody>
      </p:sp>
      <p:sp>
        <p:nvSpPr>
          <p:cNvPr id="4" name="Google Shape;93;p14">
            <a:extLst>
              <a:ext uri="{FF2B5EF4-FFF2-40B4-BE49-F238E27FC236}">
                <a16:creationId xmlns:a16="http://schemas.microsoft.com/office/drawing/2014/main" id="{58DD05FE-88E1-DD87-925E-0536EB28283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47089" y="914194"/>
            <a:ext cx="5765174" cy="3921087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marL="361950" indent="-285750">
              <a:lnSpc>
                <a:spcPct val="150000"/>
              </a:lnSpc>
              <a:spcBef>
                <a:spcPts val="800"/>
              </a:spcBef>
              <a:buClr>
                <a:srgbClr val="000000"/>
              </a:buClr>
              <a:buSzPts val="2000"/>
              <a:buBlip>
                <a:blip r:embed="rId4"/>
              </a:buBlip>
            </a:pPr>
            <a:r>
              <a:rPr lang="en-US" altLang="ko-KR" sz="1500" dirty="0" err="1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Arial"/>
                <a:sym typeface="Arial"/>
              </a:rPr>
              <a:t>JpaRepository</a:t>
            </a:r>
            <a:endParaRPr lang="ko-KR" altLang="en-US" sz="1500" dirty="0">
              <a:solidFill>
                <a:srgbClr val="000000"/>
              </a:solidFill>
              <a:latin typeface="NanumSquare Neo OTF Regular" pitchFamily="2" charset="-127"/>
              <a:ea typeface="NanumSquare Neo OTF Regular" pitchFamily="2" charset="-127"/>
              <a:cs typeface="Arial"/>
              <a:sym typeface="Arial"/>
            </a:endParaRPr>
          </a:p>
          <a:p>
            <a:pPr marL="704850" lvl="1" indent="-285750">
              <a:lnSpc>
                <a:spcPct val="150000"/>
              </a:lnSpc>
              <a:spcBef>
                <a:spcPts val="800"/>
              </a:spcBef>
              <a:buClr>
                <a:srgbClr val="000000"/>
              </a:buClr>
              <a:buSzPct val="70000"/>
              <a:buBlip>
                <a:blip r:embed="rId5"/>
              </a:buBlip>
            </a:pPr>
            <a:r>
              <a:rPr lang="ko-KR" altLang="en-US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대부분의 </a:t>
            </a:r>
            <a:r>
              <a:rPr lang="en-US" altLang="ko-KR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CRUD</a:t>
            </a:r>
            <a:r>
              <a:rPr lang="ko-KR" altLang="en-US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기능은 내가 제공 </a:t>
            </a:r>
            <a:r>
              <a:rPr lang="ko-KR" altLang="en-US" sz="1200" dirty="0" err="1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할테니</a:t>
            </a:r>
            <a:r>
              <a:rPr lang="en-US" altLang="ko-KR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, </a:t>
            </a:r>
            <a:r>
              <a:rPr lang="ko-KR" altLang="en-US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데이터 타입과 </a:t>
            </a:r>
            <a:r>
              <a:rPr lang="en-US" altLang="ko-KR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PK</a:t>
            </a:r>
            <a:r>
              <a:rPr lang="ko-KR" altLang="en-US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만 알려줘</a:t>
            </a:r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ABB1AA5B-A2E6-06EF-74DE-64A9AD90CD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86162"/>
            <a:ext cx="1728439" cy="444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직선 연결선[R] 6">
            <a:extLst>
              <a:ext uri="{FF2B5EF4-FFF2-40B4-BE49-F238E27FC236}">
                <a16:creationId xmlns:a16="http://schemas.microsoft.com/office/drawing/2014/main" id="{0BA369DF-10EF-38F2-0598-8EFE3FEE992B}"/>
              </a:ext>
            </a:extLst>
          </p:cNvPr>
          <p:cNvCxnSpPr>
            <a:cxnSpLocks/>
          </p:cNvCxnSpPr>
          <p:nvPr/>
        </p:nvCxnSpPr>
        <p:spPr>
          <a:xfrm flipV="1">
            <a:off x="4127701" y="2571750"/>
            <a:ext cx="703791" cy="276693"/>
          </a:xfrm>
          <a:prstGeom prst="line">
            <a:avLst/>
          </a:prstGeom>
          <a:ln w="25400">
            <a:solidFill>
              <a:schemeClr val="accent6">
                <a:lumMod val="7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D67D4BEE-62BF-2B1C-0761-537BD6E952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7177" y="3612763"/>
            <a:ext cx="3366701" cy="433143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41CC0FC-0A7E-585E-FC50-5DD67B49F31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7177" y="4132238"/>
            <a:ext cx="3366701" cy="292486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A8C94CA-59B6-51E4-5A73-7CCAE3CDCBCD}"/>
              </a:ext>
            </a:extLst>
          </p:cNvPr>
          <p:cNvSpPr txBox="1"/>
          <p:nvPr/>
        </p:nvSpPr>
        <p:spPr>
          <a:xfrm>
            <a:off x="140344" y="3295598"/>
            <a:ext cx="3642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2400" dirty="0"/>
              <a:t>⭐️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8600220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92;p14">
            <a:extLst>
              <a:ext uri="{FF2B5EF4-FFF2-40B4-BE49-F238E27FC236}">
                <a16:creationId xmlns:a16="http://schemas.microsoft.com/office/drawing/2014/main" id="{EE57A2D8-FAF2-2D03-F0A2-91482D5044C2}"/>
              </a:ext>
            </a:extLst>
          </p:cNvPr>
          <p:cNvSpPr txBox="1">
            <a:spLocks/>
          </p:cNvSpPr>
          <p:nvPr/>
        </p:nvSpPr>
        <p:spPr>
          <a:xfrm>
            <a:off x="545737" y="308219"/>
            <a:ext cx="5766525" cy="605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>
              <a:lnSpc>
                <a:spcPct val="115000"/>
              </a:lnSpc>
            </a:pPr>
            <a:r>
              <a:rPr lang="en-US" altLang="ko-KR" sz="2700" dirty="0">
                <a:latin typeface="NanumSquare Neo OTF ExtraBold" pitchFamily="2" charset="-127"/>
                <a:ea typeface="NanumSquare Neo OTF ExtraBold" pitchFamily="2" charset="-127"/>
              </a:rPr>
              <a:t>Spring Framework:</a:t>
            </a:r>
            <a:r>
              <a:rPr lang="ko-KR" altLang="en-US" sz="2700" dirty="0">
                <a:latin typeface="NanumSquare Neo OTF ExtraBold" pitchFamily="2" charset="-127"/>
                <a:ea typeface="NanumSquare Neo OTF ExtraBold" pitchFamily="2" charset="-127"/>
              </a:rPr>
              <a:t> </a:t>
            </a:r>
            <a:r>
              <a:rPr lang="en-US" altLang="ko-KR" sz="2100" b="0" dirty="0">
                <a:latin typeface="NanumSquare Neo OTF Regular" pitchFamily="2" charset="-127"/>
                <a:ea typeface="NanumSquare Neo OTF Regular" pitchFamily="2" charset="-127"/>
              </a:rPr>
              <a:t>Repository</a:t>
            </a:r>
            <a:endParaRPr lang="ko-KR" altLang="en-US" sz="2100" b="0" dirty="0">
              <a:latin typeface="NanumSquare Neo OTF Regular" pitchFamily="2" charset="-127"/>
              <a:ea typeface="NanumSquare Neo OTF Regular" pitchFamily="2" charset="-127"/>
            </a:endParaRPr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ABB1AA5B-A2E6-06EF-74DE-64A9AD90CD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86162"/>
            <a:ext cx="1728439" cy="444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AD2C440E-D777-CA01-9FD3-376FF495C1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8999" y="1136251"/>
            <a:ext cx="4860000" cy="3408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6706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92;p14">
            <a:extLst>
              <a:ext uri="{FF2B5EF4-FFF2-40B4-BE49-F238E27FC236}">
                <a16:creationId xmlns:a16="http://schemas.microsoft.com/office/drawing/2014/main" id="{EE57A2D8-FAF2-2D03-F0A2-91482D5044C2}"/>
              </a:ext>
            </a:extLst>
          </p:cNvPr>
          <p:cNvSpPr txBox="1">
            <a:spLocks/>
          </p:cNvSpPr>
          <p:nvPr/>
        </p:nvSpPr>
        <p:spPr>
          <a:xfrm>
            <a:off x="545737" y="308219"/>
            <a:ext cx="5766525" cy="605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>
              <a:lnSpc>
                <a:spcPct val="115000"/>
              </a:lnSpc>
            </a:pPr>
            <a:r>
              <a:rPr lang="en-US" altLang="ko-KR" sz="2700" dirty="0">
                <a:latin typeface="NanumSquare Neo OTF ExtraBold" pitchFamily="2" charset="-127"/>
                <a:ea typeface="NanumSquare Neo OTF ExtraBold" pitchFamily="2" charset="-127"/>
              </a:rPr>
              <a:t>Spring Framework:</a:t>
            </a:r>
            <a:r>
              <a:rPr lang="ko-KR" altLang="en-US" sz="2700" dirty="0">
                <a:latin typeface="NanumSquare Neo OTF ExtraBold" pitchFamily="2" charset="-127"/>
                <a:ea typeface="NanumSquare Neo OTF ExtraBold" pitchFamily="2" charset="-127"/>
              </a:rPr>
              <a:t> </a:t>
            </a:r>
            <a:r>
              <a:rPr lang="en-US" altLang="ko-KR" sz="2100" b="0" dirty="0">
                <a:latin typeface="NanumSquare Neo OTF Regular" pitchFamily="2" charset="-127"/>
                <a:ea typeface="NanumSquare Neo OTF Regular" pitchFamily="2" charset="-127"/>
              </a:rPr>
              <a:t>Service</a:t>
            </a:r>
            <a:endParaRPr lang="ko-KR" altLang="en-US" sz="2100" b="0" dirty="0">
              <a:latin typeface="NanumSquare Neo OTF Regular" pitchFamily="2" charset="-127"/>
              <a:ea typeface="NanumSquare Neo OTF Regular" pitchFamily="2" charset="-127"/>
            </a:endParaRPr>
          </a:p>
        </p:txBody>
      </p:sp>
      <p:sp>
        <p:nvSpPr>
          <p:cNvPr id="4" name="Google Shape;93;p14">
            <a:extLst>
              <a:ext uri="{FF2B5EF4-FFF2-40B4-BE49-F238E27FC236}">
                <a16:creationId xmlns:a16="http://schemas.microsoft.com/office/drawing/2014/main" id="{58DD05FE-88E1-DD87-925E-0536EB28283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47089" y="914194"/>
            <a:ext cx="5765174" cy="3921087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marL="361950" indent="-285750">
              <a:lnSpc>
                <a:spcPct val="150000"/>
              </a:lnSpc>
              <a:spcBef>
                <a:spcPts val="800"/>
              </a:spcBef>
              <a:buClr>
                <a:srgbClr val="000000"/>
              </a:buClr>
              <a:buSzPts val="2000"/>
              <a:buBlip>
                <a:blip r:embed="rId3"/>
              </a:buBlip>
            </a:pPr>
            <a:r>
              <a:rPr lang="ko-KR" altLang="en-US" sz="1500" dirty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Arial"/>
                <a:sym typeface="Arial"/>
              </a:rPr>
              <a:t>비지니스 로직을 수행하는 요소</a:t>
            </a:r>
            <a:r>
              <a:rPr lang="en-US" altLang="ko-KR" sz="1500" dirty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Arial"/>
                <a:sym typeface="Arial"/>
              </a:rPr>
              <a:t>(Class, Bean)</a:t>
            </a:r>
            <a:endParaRPr lang="ko-KR" altLang="en-US" sz="1500" dirty="0">
              <a:solidFill>
                <a:srgbClr val="000000"/>
              </a:solidFill>
              <a:latin typeface="NanumSquare Neo OTF Regular" pitchFamily="2" charset="-127"/>
              <a:ea typeface="NanumSquare Neo OTF Regular" pitchFamily="2" charset="-127"/>
              <a:cs typeface="Arial"/>
              <a:sym typeface="Arial"/>
            </a:endParaRPr>
          </a:p>
          <a:p>
            <a:pPr marL="704850" lvl="1" indent="-285750">
              <a:lnSpc>
                <a:spcPct val="150000"/>
              </a:lnSpc>
              <a:spcBef>
                <a:spcPts val="800"/>
              </a:spcBef>
              <a:buClr>
                <a:srgbClr val="000000"/>
              </a:buClr>
              <a:buSzPct val="70000"/>
              <a:buBlip>
                <a:blip r:embed="rId4"/>
              </a:buBlip>
            </a:pPr>
            <a:r>
              <a:rPr lang="en-US" altLang="ko-Kore-KR" sz="1200" dirty="0" err="1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Eg.</a:t>
            </a:r>
            <a:r>
              <a:rPr lang="en-US" altLang="ko-Kore-KR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 </a:t>
            </a:r>
            <a:r>
              <a:rPr lang="ko-Kore-KR" altLang="en-US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거래 요청정보를 전달받아서 </a:t>
            </a:r>
            <a:r>
              <a:rPr lang="en-US" altLang="ko-Kore-KR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DB</a:t>
            </a:r>
            <a:r>
              <a:rPr lang="ko-Kore-KR" altLang="en-US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등을 활용</a:t>
            </a:r>
            <a:r>
              <a:rPr lang="en-US" altLang="ko-Kore-KR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, </a:t>
            </a:r>
            <a:r>
              <a:rPr lang="ko-Kore-KR" altLang="en-US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실제 작업을 수행하는 것</a:t>
            </a:r>
            <a:endParaRPr lang="en-US" altLang="ko-Kore-KR" sz="1200" dirty="0">
              <a:solidFill>
                <a:srgbClr val="000000"/>
              </a:solidFill>
              <a:latin typeface="NanumSquare Neo OTF Light" pitchFamily="2" charset="-127"/>
              <a:ea typeface="NanumSquare Neo OTF Light" pitchFamily="2" charset="-127"/>
              <a:cs typeface="Arial"/>
              <a:sym typeface="Arial"/>
            </a:endParaRPr>
          </a:p>
          <a:p>
            <a:pPr marL="704850" lvl="1" indent="-285750">
              <a:lnSpc>
                <a:spcPct val="150000"/>
              </a:lnSpc>
              <a:spcBef>
                <a:spcPts val="800"/>
              </a:spcBef>
              <a:buClr>
                <a:srgbClr val="000000"/>
              </a:buClr>
              <a:buSzPct val="70000"/>
              <a:buBlip>
                <a:blip r:embed="rId4"/>
              </a:buBlip>
            </a:pPr>
            <a:r>
              <a:rPr lang="ko-Kore-KR" altLang="en-US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서비스 또한 </a:t>
            </a:r>
            <a:r>
              <a:rPr lang="en-US" altLang="ko-Kore-KR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Bean</a:t>
            </a:r>
            <a:r>
              <a:rPr lang="ko-Kore-KR" altLang="en-US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으로 관리</a:t>
            </a:r>
            <a:endParaRPr lang="en-US" altLang="ko-Kore-KR" sz="1200" dirty="0">
              <a:solidFill>
                <a:srgbClr val="000000"/>
              </a:solidFill>
              <a:latin typeface="NanumSquare Neo OTF Light" pitchFamily="2" charset="-127"/>
              <a:ea typeface="NanumSquare Neo OTF Light" pitchFamily="2" charset="-127"/>
              <a:cs typeface="Arial"/>
              <a:sym typeface="Arial"/>
            </a:endParaRPr>
          </a:p>
          <a:p>
            <a:pPr marL="704850" lvl="1" indent="-285750">
              <a:lnSpc>
                <a:spcPct val="150000"/>
              </a:lnSpc>
              <a:spcBef>
                <a:spcPts val="800"/>
              </a:spcBef>
              <a:buClr>
                <a:srgbClr val="000000"/>
              </a:buClr>
              <a:buSzPct val="70000"/>
              <a:buBlip>
                <a:blip r:embed="rId4"/>
              </a:buBlip>
            </a:pPr>
            <a:r>
              <a:rPr lang="en-US" altLang="ko-Kore-KR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Client</a:t>
            </a:r>
            <a:r>
              <a:rPr lang="ko-Kore-KR" altLang="en-US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입장에서 어떤 서비스</a:t>
            </a:r>
            <a:r>
              <a:rPr lang="en-US" altLang="ko-Kore-KR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(</a:t>
            </a:r>
            <a:r>
              <a:rPr lang="ko-Kore-KR" altLang="en-US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기능</a:t>
            </a:r>
            <a:r>
              <a:rPr lang="en-US" altLang="ko-Kore-KR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)</a:t>
            </a:r>
            <a:r>
              <a:rPr lang="ko-Kore-KR" altLang="en-US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를 제공한다</a:t>
            </a:r>
            <a:endParaRPr lang="en-US" altLang="ko-Kore-KR" sz="1200" dirty="0">
              <a:solidFill>
                <a:srgbClr val="000000"/>
              </a:solidFill>
              <a:latin typeface="NanumSquare Neo OTF Light" pitchFamily="2" charset="-127"/>
              <a:ea typeface="NanumSquare Neo OTF Light" pitchFamily="2" charset="-127"/>
              <a:cs typeface="Arial"/>
              <a:sym typeface="Arial"/>
            </a:endParaRPr>
          </a:p>
          <a:p>
            <a:pPr marL="361950" indent="-285750">
              <a:lnSpc>
                <a:spcPct val="150000"/>
              </a:lnSpc>
              <a:spcBef>
                <a:spcPts val="800"/>
              </a:spcBef>
              <a:buClr>
                <a:srgbClr val="000000"/>
              </a:buClr>
              <a:buSzPts val="2000"/>
              <a:buBlip>
                <a:blip r:embed="rId3"/>
              </a:buBlip>
            </a:pPr>
            <a:r>
              <a:rPr lang="ko-Kore-KR" altLang="en-US" sz="1500" dirty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Arial"/>
                <a:sym typeface="Arial"/>
              </a:rPr>
              <a:t>다소 큰 범주의 서비스 안에 세부적인 메서드를 구현</a:t>
            </a:r>
            <a:endParaRPr lang="ko-KR" altLang="en-US" sz="1500" dirty="0">
              <a:solidFill>
                <a:srgbClr val="000000"/>
              </a:solidFill>
              <a:latin typeface="NanumSquare Neo OTF Regular" pitchFamily="2" charset="-127"/>
              <a:ea typeface="NanumSquare Neo OTF Regular" pitchFamily="2" charset="-127"/>
              <a:cs typeface="Arial"/>
              <a:sym typeface="Arial"/>
            </a:endParaRPr>
          </a:p>
          <a:p>
            <a:pPr marL="704850" lvl="1" indent="-285750">
              <a:lnSpc>
                <a:spcPct val="150000"/>
              </a:lnSpc>
              <a:spcBef>
                <a:spcPts val="800"/>
              </a:spcBef>
              <a:buClr>
                <a:srgbClr val="000000"/>
              </a:buClr>
              <a:buSzPct val="70000"/>
              <a:buBlip>
                <a:blip r:embed="rId4"/>
              </a:buBlip>
            </a:pPr>
            <a:r>
              <a:rPr lang="ko-Kore-KR" altLang="en-US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멤버 필드에 </a:t>
            </a:r>
            <a:r>
              <a:rPr lang="en-US" altLang="ko-Kore-KR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Bean</a:t>
            </a:r>
            <a:r>
              <a:rPr lang="en-US" altLang="ko-KR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(</a:t>
            </a:r>
            <a:r>
              <a:rPr lang="en-US" altLang="ko-Kore-KR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Repository, </a:t>
            </a:r>
            <a:r>
              <a:rPr lang="ko-Kore-KR" altLang="en-US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연관 </a:t>
            </a:r>
            <a:r>
              <a:rPr lang="en-US" altLang="ko-Kore-KR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Service</a:t>
            </a:r>
            <a:r>
              <a:rPr lang="en-US" altLang="ko-KR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)</a:t>
            </a:r>
            <a:r>
              <a:rPr lang="ko-Kore-KR" altLang="en-US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을 주입 받는다</a:t>
            </a:r>
            <a:endParaRPr lang="en-US" altLang="ko-Kore-KR" sz="1200" dirty="0">
              <a:solidFill>
                <a:srgbClr val="000000"/>
              </a:solidFill>
              <a:latin typeface="NanumSquare Neo OTF Light" pitchFamily="2" charset="-127"/>
              <a:ea typeface="NanumSquare Neo OTF Light" pitchFamily="2" charset="-127"/>
              <a:cs typeface="Arial"/>
              <a:sym typeface="Arial"/>
            </a:endParaRPr>
          </a:p>
          <a:p>
            <a:pPr marL="704850" lvl="1" indent="-285750">
              <a:lnSpc>
                <a:spcPct val="150000"/>
              </a:lnSpc>
              <a:spcBef>
                <a:spcPts val="800"/>
              </a:spcBef>
              <a:buClr>
                <a:srgbClr val="000000"/>
              </a:buClr>
              <a:buSzPct val="70000"/>
              <a:buBlip>
                <a:blip r:embed="rId4"/>
              </a:buBlip>
            </a:pPr>
            <a:r>
              <a:rPr lang="en-US" altLang="ko-Kore-KR" sz="1200" u="sng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(</a:t>
            </a:r>
            <a:r>
              <a:rPr lang="ko-Kore-KR" altLang="en-US" sz="1200" u="sng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의존성</a:t>
            </a:r>
            <a:r>
              <a:rPr lang="en-US" altLang="ko-Kore-KR" sz="1200" u="sng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) </a:t>
            </a:r>
            <a:r>
              <a:rPr lang="ko-Kore-KR" altLang="en-US" sz="1200" u="sng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주입</a:t>
            </a:r>
            <a:r>
              <a:rPr lang="en-US" altLang="ko-Kore-KR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: </a:t>
            </a:r>
            <a:r>
              <a:rPr lang="ko-Kore-KR" altLang="en-US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외부 서비스 요소의 생성</a:t>
            </a:r>
            <a:r>
              <a:rPr lang="en-US" altLang="ko-Kore-KR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/</a:t>
            </a:r>
            <a:r>
              <a:rPr lang="ko-Kore-KR" altLang="en-US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삭제를 프레임워크가 대신 수행</a:t>
            </a:r>
            <a:endParaRPr lang="en-US" altLang="ko-Kore-KR" sz="1200" dirty="0">
              <a:solidFill>
                <a:srgbClr val="000000"/>
              </a:solidFill>
              <a:latin typeface="NanumSquare Neo OTF Light" pitchFamily="2" charset="-127"/>
              <a:ea typeface="NanumSquare Neo OTF Light" pitchFamily="2" charset="-127"/>
              <a:cs typeface="Arial"/>
              <a:sym typeface="Arial"/>
            </a:endParaRPr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ABB1AA5B-A2E6-06EF-74DE-64A9AD90CD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86162"/>
            <a:ext cx="1728439" cy="444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08748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92;p14">
            <a:extLst>
              <a:ext uri="{FF2B5EF4-FFF2-40B4-BE49-F238E27FC236}">
                <a16:creationId xmlns:a16="http://schemas.microsoft.com/office/drawing/2014/main" id="{EE57A2D8-FAF2-2D03-F0A2-91482D5044C2}"/>
              </a:ext>
            </a:extLst>
          </p:cNvPr>
          <p:cNvSpPr txBox="1">
            <a:spLocks/>
          </p:cNvSpPr>
          <p:nvPr/>
        </p:nvSpPr>
        <p:spPr>
          <a:xfrm>
            <a:off x="545737" y="308219"/>
            <a:ext cx="5766525" cy="605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>
              <a:lnSpc>
                <a:spcPct val="115000"/>
              </a:lnSpc>
            </a:pPr>
            <a:r>
              <a:rPr lang="en-US" altLang="ko-KR" sz="2700" dirty="0">
                <a:latin typeface="NanumSquare Neo OTF ExtraBold" pitchFamily="2" charset="-127"/>
                <a:ea typeface="NanumSquare Neo OTF ExtraBold" pitchFamily="2" charset="-127"/>
              </a:rPr>
              <a:t>Spring Framework:</a:t>
            </a:r>
            <a:r>
              <a:rPr lang="ko-KR" altLang="en-US" sz="2700" dirty="0">
                <a:latin typeface="NanumSquare Neo OTF ExtraBold" pitchFamily="2" charset="-127"/>
                <a:ea typeface="NanumSquare Neo OTF ExtraBold" pitchFamily="2" charset="-127"/>
              </a:rPr>
              <a:t> </a:t>
            </a:r>
            <a:r>
              <a:rPr lang="en-US" altLang="ko-KR" sz="2100" b="0" dirty="0">
                <a:latin typeface="NanumSquare Neo OTF Regular" pitchFamily="2" charset="-127"/>
                <a:ea typeface="NanumSquare Neo OTF Regular" pitchFamily="2" charset="-127"/>
              </a:rPr>
              <a:t>Service</a:t>
            </a:r>
            <a:endParaRPr lang="ko-KR" altLang="en-US" sz="2100" b="0" dirty="0">
              <a:latin typeface="NanumSquare Neo OTF Regular" pitchFamily="2" charset="-127"/>
              <a:ea typeface="NanumSquare Neo OTF Regular" pitchFamily="2" charset="-127"/>
            </a:endParaRPr>
          </a:p>
        </p:txBody>
      </p:sp>
      <p:sp>
        <p:nvSpPr>
          <p:cNvPr id="4" name="Google Shape;93;p14">
            <a:extLst>
              <a:ext uri="{FF2B5EF4-FFF2-40B4-BE49-F238E27FC236}">
                <a16:creationId xmlns:a16="http://schemas.microsoft.com/office/drawing/2014/main" id="{58DD05FE-88E1-DD87-925E-0536EB28283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47089" y="914194"/>
            <a:ext cx="5765174" cy="3921087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marL="361950" indent="-285750">
              <a:lnSpc>
                <a:spcPct val="150000"/>
              </a:lnSpc>
              <a:spcBef>
                <a:spcPts val="800"/>
              </a:spcBef>
              <a:buClr>
                <a:srgbClr val="000000"/>
              </a:buClr>
              <a:buSzPts val="2000"/>
              <a:buBlip>
                <a:blip r:embed="rId3"/>
              </a:buBlip>
            </a:pPr>
            <a:r>
              <a:rPr lang="en-US" altLang="ko-KR" sz="1500" dirty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Arial"/>
                <a:sym typeface="Arial"/>
              </a:rPr>
              <a:t>@Service</a:t>
            </a:r>
            <a:endParaRPr lang="ko-KR" altLang="en-US" sz="1500" dirty="0">
              <a:solidFill>
                <a:srgbClr val="000000"/>
              </a:solidFill>
              <a:latin typeface="NanumSquare Neo OTF Regular" pitchFamily="2" charset="-127"/>
              <a:ea typeface="NanumSquare Neo OTF Regular" pitchFamily="2" charset="-127"/>
              <a:cs typeface="Arial"/>
              <a:sym typeface="Arial"/>
            </a:endParaRPr>
          </a:p>
          <a:p>
            <a:pPr marL="704850" lvl="1" indent="-285750">
              <a:lnSpc>
                <a:spcPct val="150000"/>
              </a:lnSpc>
              <a:spcBef>
                <a:spcPts val="800"/>
              </a:spcBef>
              <a:buClr>
                <a:srgbClr val="000000"/>
              </a:buClr>
              <a:buSzPct val="70000"/>
              <a:buBlip>
                <a:blip r:embed="rId4"/>
              </a:buBlip>
            </a:pPr>
            <a:r>
              <a:rPr lang="ko-Kore-KR" altLang="en-US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난 비지니스 로직을 명시할거니까 인스턴스 만들어주고</a:t>
            </a:r>
            <a:r>
              <a:rPr lang="en-US" altLang="ko-Kore-KR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, </a:t>
            </a:r>
            <a:r>
              <a:rPr lang="ko-Kore-KR" altLang="en-US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날 쓰려는 다른 요소에게 알아서 전달해줘</a:t>
            </a:r>
            <a:endParaRPr lang="ko-KR" altLang="en-US" sz="1200" dirty="0">
              <a:solidFill>
                <a:srgbClr val="000000"/>
              </a:solidFill>
              <a:latin typeface="NanumSquare Neo OTF Light" pitchFamily="2" charset="-127"/>
              <a:ea typeface="NanumSquare Neo OTF Light" pitchFamily="2" charset="-127"/>
              <a:cs typeface="Arial"/>
              <a:sym typeface="Arial"/>
            </a:endParaRPr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ABB1AA5B-A2E6-06EF-74DE-64A9AD90CD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86162"/>
            <a:ext cx="1728439" cy="444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!!그림 2">
            <a:extLst>
              <a:ext uri="{FF2B5EF4-FFF2-40B4-BE49-F238E27FC236}">
                <a16:creationId xmlns:a16="http://schemas.microsoft.com/office/drawing/2014/main" id="{8161B2D0-B3CF-0CBB-28E1-59384B6AB5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37542" y="2205351"/>
            <a:ext cx="4182915" cy="2851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615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92;p14">
            <a:extLst>
              <a:ext uri="{FF2B5EF4-FFF2-40B4-BE49-F238E27FC236}">
                <a16:creationId xmlns:a16="http://schemas.microsoft.com/office/drawing/2014/main" id="{EE57A2D8-FAF2-2D03-F0A2-91482D5044C2}"/>
              </a:ext>
            </a:extLst>
          </p:cNvPr>
          <p:cNvSpPr txBox="1">
            <a:spLocks/>
          </p:cNvSpPr>
          <p:nvPr/>
        </p:nvSpPr>
        <p:spPr>
          <a:xfrm>
            <a:off x="545737" y="308219"/>
            <a:ext cx="5766525" cy="605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>
              <a:lnSpc>
                <a:spcPct val="115000"/>
              </a:lnSpc>
            </a:pPr>
            <a:r>
              <a:rPr lang="en-US" altLang="ko-KR" sz="2700" dirty="0">
                <a:latin typeface="NanumSquare Neo OTF ExtraBold" pitchFamily="2" charset="-127"/>
                <a:ea typeface="NanumSquare Neo OTF ExtraBold" pitchFamily="2" charset="-127"/>
              </a:rPr>
              <a:t>Spring Framework:</a:t>
            </a:r>
            <a:r>
              <a:rPr lang="ko-KR" altLang="en-US" sz="2700" dirty="0">
                <a:latin typeface="NanumSquare Neo OTF ExtraBold" pitchFamily="2" charset="-127"/>
                <a:ea typeface="NanumSquare Neo OTF ExtraBold" pitchFamily="2" charset="-127"/>
              </a:rPr>
              <a:t> </a:t>
            </a:r>
            <a:r>
              <a:rPr lang="en-US" altLang="ko-KR" sz="2100" b="0" dirty="0">
                <a:latin typeface="NanumSquare Neo OTF Regular" pitchFamily="2" charset="-127"/>
                <a:ea typeface="NanumSquare Neo OTF Regular" pitchFamily="2" charset="-127"/>
              </a:rPr>
              <a:t>Service</a:t>
            </a:r>
            <a:endParaRPr lang="ko-KR" altLang="en-US" sz="2100" b="0" dirty="0">
              <a:latin typeface="NanumSquare Neo OTF Regular" pitchFamily="2" charset="-127"/>
              <a:ea typeface="NanumSquare Neo OTF Regular" pitchFamily="2" charset="-127"/>
            </a:endParaRPr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ABB1AA5B-A2E6-06EF-74DE-64A9AD90CD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86162"/>
            <a:ext cx="1728439" cy="444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!!그림 2">
            <a:extLst>
              <a:ext uri="{FF2B5EF4-FFF2-40B4-BE49-F238E27FC236}">
                <a16:creationId xmlns:a16="http://schemas.microsoft.com/office/drawing/2014/main" id="{8161B2D0-B3CF-0CBB-28E1-59384B6AB54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159" t="24091"/>
          <a:stretch/>
        </p:blipFill>
        <p:spPr>
          <a:xfrm>
            <a:off x="976587" y="1138688"/>
            <a:ext cx="4916832" cy="3696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9280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92;p14">
            <a:extLst>
              <a:ext uri="{FF2B5EF4-FFF2-40B4-BE49-F238E27FC236}">
                <a16:creationId xmlns:a16="http://schemas.microsoft.com/office/drawing/2014/main" id="{EE57A2D8-FAF2-2D03-F0A2-91482D5044C2}"/>
              </a:ext>
            </a:extLst>
          </p:cNvPr>
          <p:cNvSpPr txBox="1">
            <a:spLocks/>
          </p:cNvSpPr>
          <p:nvPr/>
        </p:nvSpPr>
        <p:spPr>
          <a:xfrm>
            <a:off x="545737" y="308219"/>
            <a:ext cx="5766525" cy="605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>
              <a:lnSpc>
                <a:spcPct val="115000"/>
              </a:lnSpc>
            </a:pPr>
            <a:r>
              <a:rPr lang="en-US" altLang="ko-KR" sz="2700" dirty="0">
                <a:latin typeface="NanumSquare Neo OTF ExtraBold" pitchFamily="2" charset="-127"/>
                <a:ea typeface="NanumSquare Neo OTF ExtraBold" pitchFamily="2" charset="-127"/>
              </a:rPr>
              <a:t>Spring Framework:</a:t>
            </a:r>
            <a:r>
              <a:rPr lang="ko-KR" altLang="en-US" sz="2700" dirty="0">
                <a:latin typeface="NanumSquare Neo OTF ExtraBold" pitchFamily="2" charset="-127"/>
                <a:ea typeface="NanumSquare Neo OTF ExtraBold" pitchFamily="2" charset="-127"/>
              </a:rPr>
              <a:t> </a:t>
            </a:r>
            <a:r>
              <a:rPr lang="en-US" altLang="ko-KR" sz="2100" b="0" dirty="0">
                <a:latin typeface="NanumSquare Neo OTF Regular" pitchFamily="2" charset="-127"/>
                <a:ea typeface="NanumSquare Neo OTF Regular" pitchFamily="2" charset="-127"/>
              </a:rPr>
              <a:t>Service</a:t>
            </a:r>
            <a:endParaRPr lang="ko-KR" altLang="en-US" sz="2100" b="0" dirty="0">
              <a:latin typeface="NanumSquare Neo OTF Regular" pitchFamily="2" charset="-127"/>
              <a:ea typeface="NanumSquare Neo OTF Regular" pitchFamily="2" charset="-127"/>
            </a:endParaRPr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ABB1AA5B-A2E6-06EF-74DE-64A9AD90CD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86162"/>
            <a:ext cx="1728439" cy="444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!!그림 2">
            <a:extLst>
              <a:ext uri="{FF2B5EF4-FFF2-40B4-BE49-F238E27FC236}">
                <a16:creationId xmlns:a16="http://schemas.microsoft.com/office/drawing/2014/main" id="{B64BC421-1F34-3E65-FDC2-4C53A24A23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737" y="2120160"/>
            <a:ext cx="5766525" cy="1631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8912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92;p14">
            <a:extLst>
              <a:ext uri="{FF2B5EF4-FFF2-40B4-BE49-F238E27FC236}">
                <a16:creationId xmlns:a16="http://schemas.microsoft.com/office/drawing/2014/main" id="{EE57A2D8-FAF2-2D03-F0A2-91482D5044C2}"/>
              </a:ext>
            </a:extLst>
          </p:cNvPr>
          <p:cNvSpPr txBox="1">
            <a:spLocks/>
          </p:cNvSpPr>
          <p:nvPr/>
        </p:nvSpPr>
        <p:spPr>
          <a:xfrm>
            <a:off x="545737" y="308219"/>
            <a:ext cx="5766525" cy="605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>
              <a:lnSpc>
                <a:spcPct val="115000"/>
              </a:lnSpc>
            </a:pPr>
            <a:r>
              <a:rPr lang="ko-KR" altLang="en-US" sz="2700" b="0" dirty="0">
                <a:latin typeface="NanumSquare Neo OTF ExtraBold" pitchFamily="2" charset="-127"/>
                <a:ea typeface="NanumSquare Neo OTF ExtraBold" pitchFamily="2" charset="-127"/>
              </a:rPr>
              <a:t>프로젝트</a:t>
            </a:r>
            <a:r>
              <a:rPr lang="en-US" altLang="ko-KR" sz="2700" b="0" dirty="0">
                <a:latin typeface="NanumSquare Neo OTF ExtraBold" pitchFamily="2" charset="-127"/>
                <a:ea typeface="NanumSquare Neo OTF ExtraBold" pitchFamily="2" charset="-127"/>
              </a:rPr>
              <a:t> </a:t>
            </a:r>
            <a:r>
              <a:rPr lang="ko-KR" altLang="en-US" sz="2700" b="0" dirty="0">
                <a:latin typeface="NanumSquare Neo OTF ExtraBold" pitchFamily="2" charset="-127"/>
                <a:ea typeface="NanumSquare Neo OTF ExtraBold" pitchFamily="2" charset="-127"/>
              </a:rPr>
              <a:t>디렉토리</a:t>
            </a:r>
            <a:r>
              <a:rPr lang="en-US" altLang="ko-KR" sz="2700" b="0" dirty="0">
                <a:latin typeface="NanumSquare Neo OTF ExtraBold" pitchFamily="2" charset="-127"/>
                <a:ea typeface="NanumSquare Neo OTF ExtraBold" pitchFamily="2" charset="-127"/>
              </a:rPr>
              <a:t>:</a:t>
            </a:r>
            <a:r>
              <a:rPr lang="ko-KR" altLang="en-US" sz="2700" b="0" dirty="0">
                <a:latin typeface="NanumSquare Neo OTF ExtraBold" pitchFamily="2" charset="-127"/>
                <a:ea typeface="NanumSquare Neo OTF ExtraBold" pitchFamily="2" charset="-127"/>
              </a:rPr>
              <a:t> </a:t>
            </a:r>
            <a:r>
              <a:rPr lang="en-US" altLang="ko-KR" sz="2100" b="0" dirty="0">
                <a:latin typeface="NanumSquare Neo OTF Regular" pitchFamily="2" charset="-127"/>
                <a:ea typeface="NanumSquare Neo OTF Regular" pitchFamily="2" charset="-127"/>
              </a:rPr>
              <a:t>remind</a:t>
            </a:r>
            <a:endParaRPr lang="ko-KR" altLang="en-US" sz="2100" b="0" dirty="0">
              <a:latin typeface="NanumSquare Neo OTF Regular" pitchFamily="2" charset="-127"/>
              <a:ea typeface="NanumSquare Neo OTF Regular" pitchFamily="2" charset="-127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C433EC4B-6318-47CB-1DE8-3A71227794D2}"/>
              </a:ext>
            </a:extLst>
          </p:cNvPr>
          <p:cNvGrpSpPr/>
          <p:nvPr/>
        </p:nvGrpSpPr>
        <p:grpSpPr>
          <a:xfrm>
            <a:off x="635113" y="1445352"/>
            <a:ext cx="5587772" cy="2790471"/>
            <a:chOff x="545737" y="914193"/>
            <a:chExt cx="5587772" cy="2790471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E615EBD9-09D7-935C-BC23-3966990FE9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919" t="8907" r="62127" b="51190"/>
            <a:stretch/>
          </p:blipFill>
          <p:spPr>
            <a:xfrm>
              <a:off x="545737" y="914193"/>
              <a:ext cx="2746002" cy="2790471"/>
            </a:xfrm>
            <a:prstGeom prst="rect">
              <a:avLst/>
            </a:prstGeom>
          </p:spPr>
        </p:pic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FD6F9ABE-A855-6A9F-1A84-1E842F6D7036}"/>
                </a:ext>
              </a:extLst>
            </p:cNvPr>
            <p:cNvGrpSpPr/>
            <p:nvPr/>
          </p:nvGrpSpPr>
          <p:grpSpPr>
            <a:xfrm>
              <a:off x="1377116" y="1372052"/>
              <a:ext cx="3809017" cy="246221"/>
              <a:chOff x="1377116" y="1372052"/>
              <a:chExt cx="3809017" cy="246221"/>
            </a:xfrm>
          </p:grpSpPr>
          <p:cxnSp>
            <p:nvCxnSpPr>
              <p:cNvPr id="3" name="직선 연결선[R] 2">
                <a:extLst>
                  <a:ext uri="{FF2B5EF4-FFF2-40B4-BE49-F238E27FC236}">
                    <a16:creationId xmlns:a16="http://schemas.microsoft.com/office/drawing/2014/main" id="{E5B897E4-7C2E-6C91-D189-0EE0FE30DD6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77116" y="1510552"/>
                <a:ext cx="2273760" cy="0"/>
              </a:xfrm>
              <a:prstGeom prst="line">
                <a:avLst/>
              </a:prstGeom>
              <a:ln w="25400">
                <a:solidFill>
                  <a:schemeClr val="tx1">
                    <a:lumMod val="60000"/>
                    <a:lumOff val="40000"/>
                  </a:schemeClr>
                </a:solidFill>
                <a:headEnd type="diamond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F697ED0-3380-5A68-5388-9E3D4F3EEAE3}"/>
                  </a:ext>
                </a:extLst>
              </p:cNvPr>
              <p:cNvSpPr txBox="1"/>
              <p:nvPr/>
            </p:nvSpPr>
            <p:spPr>
              <a:xfrm>
                <a:off x="3664563" y="1372052"/>
                <a:ext cx="1521570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ore-KR" sz="1000" b="1" dirty="0" err="1">
                    <a:latin typeface="NanumSquare Neo OTF Bold" pitchFamily="2" charset="-127"/>
                    <a:ea typeface="NanumSquare Neo OTF Bold" pitchFamily="2" charset="-127"/>
                  </a:rPr>
                  <a:t>gradle</a:t>
                </a:r>
                <a:r>
                  <a:rPr kumimoji="1" lang="en-US" altLang="ko-Kore-KR" sz="1000" b="1" dirty="0">
                    <a:latin typeface="NanumSquare Neo OTF Bold" pitchFamily="2" charset="-127"/>
                    <a:ea typeface="NanumSquare Neo OTF Bold" pitchFamily="2" charset="-127"/>
                  </a:rPr>
                  <a:t> </a:t>
                </a:r>
                <a:r>
                  <a:rPr kumimoji="1" lang="ko-KR" altLang="en-US" sz="1000" b="1" dirty="0">
                    <a:latin typeface="NanumSquare Neo OTF Bold" pitchFamily="2" charset="-127"/>
                    <a:ea typeface="NanumSquare Neo OTF Bold" pitchFamily="2" charset="-127"/>
                  </a:rPr>
                  <a:t>빌드 디렉토리①</a:t>
                </a:r>
                <a:endParaRPr kumimoji="1" lang="ko-Kore-KR" altLang="en-US" sz="1000" b="1" dirty="0">
                  <a:latin typeface="NanumSquare Neo OTF Bold" pitchFamily="2" charset="-127"/>
                  <a:ea typeface="NanumSquare Neo OTF Bold" pitchFamily="2" charset="-127"/>
                </a:endParaRPr>
              </a:p>
            </p:txBody>
          </p: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27DDE8E6-B622-0F44-44A7-926BD7369FDF}"/>
                </a:ext>
              </a:extLst>
            </p:cNvPr>
            <p:cNvGrpSpPr/>
            <p:nvPr/>
          </p:nvGrpSpPr>
          <p:grpSpPr>
            <a:xfrm>
              <a:off x="1377116" y="1577367"/>
              <a:ext cx="3204686" cy="246221"/>
              <a:chOff x="1377116" y="1372052"/>
              <a:chExt cx="3204686" cy="246221"/>
            </a:xfrm>
          </p:grpSpPr>
          <p:cxnSp>
            <p:nvCxnSpPr>
              <p:cNvPr id="8" name="직선 연결선[R] 7">
                <a:extLst>
                  <a:ext uri="{FF2B5EF4-FFF2-40B4-BE49-F238E27FC236}">
                    <a16:creationId xmlns:a16="http://schemas.microsoft.com/office/drawing/2014/main" id="{5650BD13-304B-D6B2-50DC-33C74CD820C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77116" y="1510552"/>
                <a:ext cx="2273760" cy="0"/>
              </a:xfrm>
              <a:prstGeom prst="line">
                <a:avLst/>
              </a:prstGeom>
              <a:ln w="25400">
                <a:solidFill>
                  <a:schemeClr val="tx1">
                    <a:lumMod val="60000"/>
                    <a:lumOff val="40000"/>
                  </a:schemeClr>
                </a:solidFill>
                <a:headEnd type="diamond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015B678-8421-CA0B-DF7D-DD1422FB593D}"/>
                  </a:ext>
                </a:extLst>
              </p:cNvPr>
              <p:cNvSpPr txBox="1"/>
              <p:nvPr/>
            </p:nvSpPr>
            <p:spPr>
              <a:xfrm>
                <a:off x="3664563" y="1372052"/>
                <a:ext cx="917239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ore-KR" sz="1000" b="1" dirty="0">
                    <a:latin typeface="NanumSquare Neo OTF Bold" pitchFamily="2" charset="-127"/>
                    <a:ea typeface="NanumSquare Neo OTF Bold" pitchFamily="2" charset="-127"/>
                  </a:rPr>
                  <a:t>IDE </a:t>
                </a:r>
                <a:r>
                  <a:rPr kumimoji="1" lang="ko-KR" altLang="en-US" sz="1000" b="1" dirty="0">
                    <a:latin typeface="NanumSquare Neo OTF Bold" pitchFamily="2" charset="-127"/>
                    <a:ea typeface="NanumSquare Neo OTF Bold" pitchFamily="2" charset="-127"/>
                  </a:rPr>
                  <a:t>임시파일</a:t>
                </a:r>
                <a:endParaRPr kumimoji="1" lang="ko-Kore-KR" altLang="en-US" sz="1000" b="1" dirty="0">
                  <a:latin typeface="NanumSquare Neo OTF Bold" pitchFamily="2" charset="-127"/>
                  <a:ea typeface="NanumSquare Neo OTF Bold" pitchFamily="2" charset="-127"/>
                </a:endParaRPr>
              </a:p>
            </p:txBody>
          </p:sp>
        </p:grp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B0F3A6B8-D647-C31E-36D8-F32BDEAA471A}"/>
                </a:ext>
              </a:extLst>
            </p:cNvPr>
            <p:cNvGrpSpPr/>
            <p:nvPr/>
          </p:nvGrpSpPr>
          <p:grpSpPr>
            <a:xfrm>
              <a:off x="1377116" y="1782681"/>
              <a:ext cx="3823445" cy="261610"/>
              <a:chOff x="1377116" y="1372052"/>
              <a:chExt cx="3823445" cy="261610"/>
            </a:xfrm>
          </p:grpSpPr>
          <p:cxnSp>
            <p:nvCxnSpPr>
              <p:cNvPr id="13" name="직선 연결선[R] 12">
                <a:extLst>
                  <a:ext uri="{FF2B5EF4-FFF2-40B4-BE49-F238E27FC236}">
                    <a16:creationId xmlns:a16="http://schemas.microsoft.com/office/drawing/2014/main" id="{B0F39A86-72A3-A87D-E823-778FBA44E78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77116" y="1510552"/>
                <a:ext cx="2273760" cy="0"/>
              </a:xfrm>
              <a:prstGeom prst="line">
                <a:avLst/>
              </a:prstGeom>
              <a:ln w="25400">
                <a:solidFill>
                  <a:schemeClr val="tx1">
                    <a:lumMod val="60000"/>
                    <a:lumOff val="40000"/>
                  </a:schemeClr>
                </a:solidFill>
                <a:headEnd type="diamond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1FC8E94-E218-D920-C0FF-B9F04175D218}"/>
                  </a:ext>
                </a:extLst>
              </p:cNvPr>
              <p:cNvSpPr txBox="1"/>
              <p:nvPr/>
            </p:nvSpPr>
            <p:spPr>
              <a:xfrm>
                <a:off x="3664563" y="1372052"/>
                <a:ext cx="1535998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ore-KR" sz="1000" b="1" dirty="0" err="1">
                    <a:latin typeface="NanumSquare Neo OTF Bold" pitchFamily="2" charset="-127"/>
                    <a:ea typeface="NanumSquare Neo OTF Bold" pitchFamily="2" charset="-127"/>
                  </a:rPr>
                  <a:t>gradle</a:t>
                </a:r>
                <a:r>
                  <a:rPr kumimoji="1" lang="en-US" altLang="ko-Kore-KR" sz="1000" b="1" dirty="0">
                    <a:latin typeface="NanumSquare Neo OTF Bold" pitchFamily="2" charset="-127"/>
                    <a:ea typeface="NanumSquare Neo OTF Bold" pitchFamily="2" charset="-127"/>
                  </a:rPr>
                  <a:t> </a:t>
                </a:r>
                <a:r>
                  <a:rPr kumimoji="1" lang="ko-KR" altLang="en-US" sz="1000" b="1" dirty="0">
                    <a:latin typeface="NanumSquare Neo OTF Bold" pitchFamily="2" charset="-127"/>
                    <a:ea typeface="NanumSquare Neo OTF Bold" pitchFamily="2" charset="-127"/>
                  </a:rPr>
                  <a:t>빌드 디렉토리</a:t>
                </a:r>
                <a:r>
                  <a:rPr lang="ko-Kore-KR" altLang="en-US" sz="1100" b="0" i="0" dirty="0">
                    <a:solidFill>
                      <a:srgbClr val="555555"/>
                    </a:solidFill>
                    <a:effectLst/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②</a:t>
                </a:r>
                <a:endParaRPr kumimoji="1" lang="ko-Kore-KR" altLang="en-US" sz="1000" b="1" dirty="0">
                  <a:latin typeface="NanumSquare Neo OTF Bold" pitchFamily="2" charset="-127"/>
                  <a:ea typeface="NanumSquare Neo OTF Bold" pitchFamily="2" charset="-127"/>
                </a:endParaRPr>
              </a:p>
            </p:txBody>
          </p:sp>
        </p:grp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F72D69E9-473A-FCD2-ABDC-27DB12BCF43C}"/>
                </a:ext>
              </a:extLst>
            </p:cNvPr>
            <p:cNvGrpSpPr/>
            <p:nvPr/>
          </p:nvGrpSpPr>
          <p:grpSpPr>
            <a:xfrm>
              <a:off x="1377116" y="2003383"/>
              <a:ext cx="4129618" cy="246221"/>
              <a:chOff x="1377116" y="1372052"/>
              <a:chExt cx="4129618" cy="246221"/>
            </a:xfrm>
          </p:grpSpPr>
          <p:cxnSp>
            <p:nvCxnSpPr>
              <p:cNvPr id="16" name="직선 연결선[R] 15">
                <a:extLst>
                  <a:ext uri="{FF2B5EF4-FFF2-40B4-BE49-F238E27FC236}">
                    <a16:creationId xmlns:a16="http://schemas.microsoft.com/office/drawing/2014/main" id="{9B4BFBB2-13FF-82D4-7811-930AC0D6CF8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77116" y="1510552"/>
                <a:ext cx="2273760" cy="0"/>
              </a:xfrm>
              <a:prstGeom prst="line">
                <a:avLst/>
              </a:prstGeom>
              <a:ln w="25400">
                <a:solidFill>
                  <a:schemeClr val="tx1">
                    <a:lumMod val="60000"/>
                    <a:lumOff val="40000"/>
                  </a:schemeClr>
                </a:solidFill>
                <a:headEnd type="diamond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288F7AC-DDDB-16C5-B7B1-4347138AEB87}"/>
                  </a:ext>
                </a:extLst>
              </p:cNvPr>
              <p:cNvSpPr txBox="1"/>
              <p:nvPr/>
            </p:nvSpPr>
            <p:spPr>
              <a:xfrm>
                <a:off x="3664563" y="1372052"/>
                <a:ext cx="1842171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ko-KR" altLang="en-US" sz="1000" b="1" dirty="0">
                    <a:latin typeface="NanumSquare Neo OTF Bold" pitchFamily="2" charset="-127"/>
                    <a:ea typeface="NanumSquare Neo OTF Bold" pitchFamily="2" charset="-127"/>
                  </a:rPr>
                  <a:t>⭐️</a:t>
                </a:r>
                <a:r>
                  <a:rPr kumimoji="1" lang="en-US" altLang="ko-Kore-KR" sz="1000" b="1" dirty="0">
                    <a:latin typeface="NanumSquare Neo OTF Bold" pitchFamily="2" charset="-127"/>
                    <a:ea typeface="NanumSquare Neo OTF Bold" pitchFamily="2" charset="-127"/>
                  </a:rPr>
                  <a:t>JAVA </a:t>
                </a:r>
                <a:r>
                  <a:rPr kumimoji="1" lang="ko-KR" altLang="en-US" sz="1000" b="1" dirty="0">
                    <a:latin typeface="NanumSquare Neo OTF Bold" pitchFamily="2" charset="-127"/>
                    <a:ea typeface="NanumSquare Neo OTF Bold" pitchFamily="2" charset="-127"/>
                  </a:rPr>
                  <a:t>소스코드</a:t>
                </a:r>
                <a:r>
                  <a:rPr kumimoji="1" lang="en-US" altLang="ko-KR" sz="1000" b="1" dirty="0">
                    <a:latin typeface="NanumSquare Neo OTF Bold" pitchFamily="2" charset="-127"/>
                    <a:ea typeface="NanumSquare Neo OTF Bold" pitchFamily="2" charset="-127"/>
                  </a:rPr>
                  <a:t>,</a:t>
                </a:r>
                <a:r>
                  <a:rPr kumimoji="1" lang="ko-KR" altLang="en-US" sz="1000" b="1" dirty="0">
                    <a:latin typeface="NanumSquare Neo OTF Bold" pitchFamily="2" charset="-127"/>
                    <a:ea typeface="NanumSquare Neo OTF Bold" pitchFamily="2" charset="-127"/>
                  </a:rPr>
                  <a:t> 리소스 등</a:t>
                </a:r>
                <a:r>
                  <a:rPr kumimoji="1" lang="en-US" altLang="ko-KR" sz="1000" b="1" dirty="0">
                    <a:latin typeface="NanumSquare Neo OTF Bold" pitchFamily="2" charset="-127"/>
                    <a:ea typeface="NanumSquare Neo OTF Bold" pitchFamily="2" charset="-127"/>
                  </a:rPr>
                  <a:t>...</a:t>
                </a:r>
                <a:endParaRPr kumimoji="1" lang="ko-Kore-KR" altLang="en-US" sz="1000" b="1" dirty="0">
                  <a:latin typeface="NanumSquare Neo OTF Bold" pitchFamily="2" charset="-127"/>
                  <a:ea typeface="NanumSquare Neo OTF Bold" pitchFamily="2" charset="-127"/>
                </a:endParaRPr>
              </a:p>
            </p:txBody>
          </p:sp>
        </p:grp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202B2B7A-83CB-FE49-E51F-BD55738EF247}"/>
                </a:ext>
              </a:extLst>
            </p:cNvPr>
            <p:cNvGrpSpPr/>
            <p:nvPr/>
          </p:nvGrpSpPr>
          <p:grpSpPr>
            <a:xfrm>
              <a:off x="1599754" y="2419274"/>
              <a:ext cx="3906980" cy="246221"/>
              <a:chOff x="1377116" y="1361927"/>
              <a:chExt cx="3906980" cy="246221"/>
            </a:xfrm>
          </p:grpSpPr>
          <p:cxnSp>
            <p:nvCxnSpPr>
              <p:cNvPr id="19" name="직선 연결선[R] 18">
                <a:extLst>
                  <a:ext uri="{FF2B5EF4-FFF2-40B4-BE49-F238E27FC236}">
                    <a16:creationId xmlns:a16="http://schemas.microsoft.com/office/drawing/2014/main" id="{788C5766-0855-9118-110D-439E9CC158D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377116" y="1495162"/>
                <a:ext cx="2051122" cy="15390"/>
              </a:xfrm>
              <a:prstGeom prst="line">
                <a:avLst/>
              </a:prstGeom>
              <a:ln w="25400">
                <a:solidFill>
                  <a:schemeClr val="tx1">
                    <a:lumMod val="60000"/>
                    <a:lumOff val="40000"/>
                  </a:schemeClr>
                </a:solidFill>
                <a:headEnd type="diamond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D327F41-9D59-D638-80D2-87AE9034F21E}"/>
                  </a:ext>
                </a:extLst>
              </p:cNvPr>
              <p:cNvSpPr txBox="1"/>
              <p:nvPr/>
            </p:nvSpPr>
            <p:spPr>
              <a:xfrm>
                <a:off x="3467573" y="1361927"/>
                <a:ext cx="1816523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ko-KR" altLang="en-US" sz="1000" b="1" dirty="0" err="1">
                    <a:latin typeface="NanumSquare Neo OTF Bold" pitchFamily="2" charset="-127"/>
                    <a:ea typeface="NanumSquare Neo OTF Bold" pitchFamily="2" charset="-127"/>
                  </a:rPr>
                  <a:t>빌드옵션</a:t>
                </a:r>
                <a:r>
                  <a:rPr kumimoji="1" lang="en-US" altLang="ko-KR" sz="1000" b="1" dirty="0">
                    <a:latin typeface="NanumSquare Neo OTF Bold" pitchFamily="2" charset="-127"/>
                    <a:ea typeface="NanumSquare Neo OTF Bold" pitchFamily="2" charset="-127"/>
                  </a:rPr>
                  <a:t>:</a:t>
                </a:r>
                <a:r>
                  <a:rPr kumimoji="1" lang="ko-KR" altLang="en-US" sz="1000" b="1" dirty="0">
                    <a:latin typeface="NanumSquare Neo OTF Bold" pitchFamily="2" charset="-127"/>
                    <a:ea typeface="NanumSquare Neo OTF Bold" pitchFamily="2" charset="-127"/>
                  </a:rPr>
                  <a:t> </a:t>
                </a:r>
                <a:r>
                  <a:rPr kumimoji="1" lang="en-US" altLang="ko-KR" sz="1000" b="1" dirty="0">
                    <a:latin typeface="NanumSquare Neo OTF Bold" pitchFamily="2" charset="-127"/>
                    <a:ea typeface="NanumSquare Neo OTF Bold" pitchFamily="2" charset="-127"/>
                  </a:rPr>
                  <a:t>JDK</a:t>
                </a:r>
                <a:r>
                  <a:rPr kumimoji="1" lang="ko-KR" altLang="en-US" sz="1000" b="1" dirty="0">
                    <a:latin typeface="NanumSquare Neo OTF Bold" pitchFamily="2" charset="-127"/>
                    <a:ea typeface="NanumSquare Neo OTF Bold" pitchFamily="2" charset="-127"/>
                  </a:rPr>
                  <a:t>버전</a:t>
                </a:r>
                <a:r>
                  <a:rPr kumimoji="1" lang="en-US" altLang="ko-KR" sz="1000" b="1" dirty="0">
                    <a:latin typeface="NanumSquare Neo OTF Bold" pitchFamily="2" charset="-127"/>
                    <a:ea typeface="NanumSquare Neo OTF Bold" pitchFamily="2" charset="-127"/>
                  </a:rPr>
                  <a:t>,</a:t>
                </a:r>
                <a:r>
                  <a:rPr kumimoji="1" lang="ko-KR" altLang="en-US" sz="1000" b="1" dirty="0">
                    <a:latin typeface="NanumSquare Neo OTF Bold" pitchFamily="2" charset="-127"/>
                    <a:ea typeface="NanumSquare Neo OTF Bold" pitchFamily="2" charset="-127"/>
                  </a:rPr>
                  <a:t> 의존성 등</a:t>
                </a:r>
                <a:endParaRPr kumimoji="1" lang="ko-Kore-KR" altLang="en-US" sz="1000" b="1" dirty="0">
                  <a:latin typeface="NanumSquare Neo OTF Bold" pitchFamily="2" charset="-127"/>
                  <a:ea typeface="NanumSquare Neo OTF Bold" pitchFamily="2" charset="-127"/>
                </a:endParaRPr>
              </a:p>
            </p:txBody>
          </p:sp>
        </p:grp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93F9A841-8124-2F5E-EEE3-252DA587EF20}"/>
                </a:ext>
              </a:extLst>
            </p:cNvPr>
            <p:cNvGrpSpPr/>
            <p:nvPr/>
          </p:nvGrpSpPr>
          <p:grpSpPr>
            <a:xfrm>
              <a:off x="2071197" y="2624586"/>
              <a:ext cx="4062312" cy="246221"/>
              <a:chOff x="1377116" y="1372051"/>
              <a:chExt cx="4062312" cy="246221"/>
            </a:xfrm>
          </p:grpSpPr>
          <p:cxnSp>
            <p:nvCxnSpPr>
              <p:cNvPr id="25" name="직선 연결선[R] 24">
                <a:extLst>
                  <a:ext uri="{FF2B5EF4-FFF2-40B4-BE49-F238E27FC236}">
                    <a16:creationId xmlns:a16="http://schemas.microsoft.com/office/drawing/2014/main" id="{98761662-4CB3-A01D-C0C0-404DC69334D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377116" y="1495162"/>
                <a:ext cx="1579679" cy="15390"/>
              </a:xfrm>
              <a:prstGeom prst="line">
                <a:avLst/>
              </a:prstGeom>
              <a:ln w="25400">
                <a:solidFill>
                  <a:schemeClr val="tx1">
                    <a:lumMod val="60000"/>
                    <a:lumOff val="40000"/>
                  </a:schemeClr>
                </a:solidFill>
                <a:headEnd type="diamond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07987FA-0ADE-EF6C-7544-C1CE3F72B9BB}"/>
                  </a:ext>
                </a:extLst>
              </p:cNvPr>
              <p:cNvSpPr txBox="1"/>
              <p:nvPr/>
            </p:nvSpPr>
            <p:spPr>
              <a:xfrm>
                <a:off x="2996130" y="1372051"/>
                <a:ext cx="2443298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R" sz="1000" b="1" dirty="0">
                    <a:latin typeface="NanumSquare Neo OTF Bold" pitchFamily="2" charset="-127"/>
                    <a:ea typeface="NanumSquare Neo OTF Bold" pitchFamily="2" charset="-127"/>
                  </a:rPr>
                  <a:t>DB </a:t>
                </a:r>
                <a:r>
                  <a:rPr kumimoji="1" lang="ko-KR" altLang="en-US" sz="1000" b="1" dirty="0">
                    <a:latin typeface="NanumSquare Neo OTF Bold" pitchFamily="2" charset="-127"/>
                    <a:ea typeface="NanumSquare Neo OTF Bold" pitchFamily="2" charset="-127"/>
                  </a:rPr>
                  <a:t>자동설정을 위한 </a:t>
                </a:r>
                <a:r>
                  <a:rPr kumimoji="1" lang="en-US" altLang="ko-KR" sz="1000" b="1" dirty="0">
                    <a:latin typeface="NanumSquare Neo OTF Bold" pitchFamily="2" charset="-127"/>
                    <a:ea typeface="NanumSquare Neo OTF Bold" pitchFamily="2" charset="-127"/>
                  </a:rPr>
                  <a:t>docker-compose</a:t>
                </a:r>
                <a:endParaRPr kumimoji="1" lang="ko-Kore-KR" altLang="en-US" sz="1000" b="1" dirty="0">
                  <a:latin typeface="NanumSquare Neo OTF Bold" pitchFamily="2" charset="-127"/>
                  <a:ea typeface="NanumSquare Neo OTF Bold" pitchFamily="2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987032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92;p14">
            <a:extLst>
              <a:ext uri="{FF2B5EF4-FFF2-40B4-BE49-F238E27FC236}">
                <a16:creationId xmlns:a16="http://schemas.microsoft.com/office/drawing/2014/main" id="{EE57A2D8-FAF2-2D03-F0A2-91482D5044C2}"/>
              </a:ext>
            </a:extLst>
          </p:cNvPr>
          <p:cNvSpPr txBox="1">
            <a:spLocks/>
          </p:cNvSpPr>
          <p:nvPr/>
        </p:nvSpPr>
        <p:spPr>
          <a:xfrm>
            <a:off x="545737" y="308219"/>
            <a:ext cx="5766525" cy="605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>
              <a:lnSpc>
                <a:spcPct val="115000"/>
              </a:lnSpc>
            </a:pPr>
            <a:r>
              <a:rPr lang="en-US" altLang="ko-KR" sz="2700" dirty="0">
                <a:latin typeface="NanumSquare Neo OTF ExtraBold" pitchFamily="2" charset="-127"/>
                <a:ea typeface="NanumSquare Neo OTF ExtraBold" pitchFamily="2" charset="-127"/>
              </a:rPr>
              <a:t>Spring Framework:</a:t>
            </a:r>
            <a:r>
              <a:rPr lang="ko-KR" altLang="en-US" sz="2700" dirty="0">
                <a:latin typeface="NanumSquare Neo OTF ExtraBold" pitchFamily="2" charset="-127"/>
                <a:ea typeface="NanumSquare Neo OTF ExtraBold" pitchFamily="2" charset="-127"/>
              </a:rPr>
              <a:t> </a:t>
            </a:r>
            <a:r>
              <a:rPr lang="en-US" altLang="ko-KR" sz="2100" b="0" dirty="0">
                <a:latin typeface="NanumSquare Neo OTF Regular" pitchFamily="2" charset="-127"/>
                <a:ea typeface="NanumSquare Neo OTF Regular" pitchFamily="2" charset="-127"/>
              </a:rPr>
              <a:t>Controller</a:t>
            </a:r>
            <a:endParaRPr lang="ko-KR" altLang="en-US" sz="2100" b="0" dirty="0">
              <a:latin typeface="NanumSquare Neo OTF Regular" pitchFamily="2" charset="-127"/>
              <a:ea typeface="NanumSquare Neo OTF Regular" pitchFamily="2" charset="-127"/>
            </a:endParaRPr>
          </a:p>
        </p:txBody>
      </p:sp>
      <p:sp>
        <p:nvSpPr>
          <p:cNvPr id="4" name="Google Shape;93;p14">
            <a:extLst>
              <a:ext uri="{FF2B5EF4-FFF2-40B4-BE49-F238E27FC236}">
                <a16:creationId xmlns:a16="http://schemas.microsoft.com/office/drawing/2014/main" id="{58DD05FE-88E1-DD87-925E-0536EB28283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47089" y="914194"/>
            <a:ext cx="5765174" cy="3921087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marL="361950" indent="-285750">
              <a:lnSpc>
                <a:spcPct val="150000"/>
              </a:lnSpc>
              <a:spcBef>
                <a:spcPts val="800"/>
              </a:spcBef>
              <a:buClr>
                <a:srgbClr val="000000"/>
              </a:buClr>
              <a:buSzPts val="2000"/>
              <a:buBlip>
                <a:blip r:embed="rId3"/>
              </a:buBlip>
            </a:pPr>
            <a:r>
              <a:rPr lang="ko-Kore-KR" altLang="en-US" sz="1500" dirty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Arial"/>
                <a:sym typeface="Arial"/>
              </a:rPr>
              <a:t>웹 요청을 처리하는 요소</a:t>
            </a:r>
            <a:endParaRPr lang="ko-KR" altLang="en-US" sz="1500" dirty="0">
              <a:solidFill>
                <a:srgbClr val="000000"/>
              </a:solidFill>
              <a:latin typeface="NanumSquare Neo OTF Regular" pitchFamily="2" charset="-127"/>
              <a:ea typeface="NanumSquare Neo OTF Regular" pitchFamily="2" charset="-127"/>
              <a:cs typeface="Arial"/>
              <a:sym typeface="Arial"/>
            </a:endParaRPr>
          </a:p>
          <a:p>
            <a:pPr marL="704850" lvl="1" indent="-285750">
              <a:lnSpc>
                <a:spcPct val="150000"/>
              </a:lnSpc>
              <a:spcBef>
                <a:spcPts val="800"/>
              </a:spcBef>
              <a:buClr>
                <a:srgbClr val="000000"/>
              </a:buClr>
              <a:buSzPct val="70000"/>
              <a:buBlip>
                <a:blip r:embed="rId4"/>
              </a:buBlip>
            </a:pPr>
            <a:r>
              <a:rPr lang="ko-Kore-KR" altLang="en-US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단순히 </a:t>
            </a:r>
            <a:r>
              <a:rPr lang="en-US" altLang="ko-Kore-KR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POJO(Java)</a:t>
            </a:r>
            <a:r>
              <a:rPr lang="ko-Kore-KR" altLang="en-US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코드로 응답할 수 있다</a:t>
            </a:r>
            <a:endParaRPr lang="en-US" altLang="ko-Kore-KR" sz="1200" dirty="0">
              <a:solidFill>
                <a:srgbClr val="000000"/>
              </a:solidFill>
              <a:latin typeface="NanumSquare Neo OTF Light" pitchFamily="2" charset="-127"/>
              <a:ea typeface="NanumSquare Neo OTF Light" pitchFamily="2" charset="-127"/>
              <a:cs typeface="Arial"/>
              <a:sym typeface="Arial"/>
            </a:endParaRPr>
          </a:p>
          <a:p>
            <a:pPr marL="704850" lvl="1" indent="-285750">
              <a:lnSpc>
                <a:spcPct val="150000"/>
              </a:lnSpc>
              <a:spcBef>
                <a:spcPts val="800"/>
              </a:spcBef>
              <a:buClr>
                <a:srgbClr val="000000"/>
              </a:buClr>
              <a:buSzPct val="70000"/>
              <a:buBlip>
                <a:blip r:embed="rId4"/>
              </a:buBlip>
            </a:pPr>
            <a:r>
              <a:rPr lang="en-US" altLang="ko-Kore-KR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Service</a:t>
            </a:r>
            <a:r>
              <a:rPr lang="ko-Kore-KR" altLang="en-US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를 통해 추상화된 로직을 수행한 결과를 응답할 수 있다</a:t>
            </a:r>
            <a:endParaRPr lang="en-US" altLang="ko-Kore-KR" sz="1200" dirty="0">
              <a:solidFill>
                <a:srgbClr val="000000"/>
              </a:solidFill>
              <a:latin typeface="NanumSquare Neo OTF Light" pitchFamily="2" charset="-127"/>
              <a:ea typeface="NanumSquare Neo OTF Light" pitchFamily="2" charset="-127"/>
              <a:cs typeface="Arial"/>
              <a:sym typeface="Arial"/>
            </a:endParaRPr>
          </a:p>
          <a:p>
            <a:pPr marL="704850" lvl="1" indent="-285750">
              <a:lnSpc>
                <a:spcPct val="150000"/>
              </a:lnSpc>
              <a:spcBef>
                <a:spcPts val="800"/>
              </a:spcBef>
              <a:buClr>
                <a:srgbClr val="000000"/>
              </a:buClr>
              <a:buSzPct val="70000"/>
              <a:buBlip>
                <a:blip r:embed="rId4"/>
              </a:buBlip>
            </a:pPr>
            <a:r>
              <a:rPr lang="en-US" altLang="ko-Kore-KR" sz="1200" dirty="0" err="1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RequestBody</a:t>
            </a:r>
            <a:r>
              <a:rPr lang="en-US" altLang="ko-Kore-KR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, </a:t>
            </a:r>
            <a:r>
              <a:rPr lang="en-US" altLang="ko-Kore-KR" sz="1200" dirty="0" err="1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GetParam</a:t>
            </a:r>
            <a:r>
              <a:rPr lang="ko-Kore-KR" altLang="en-US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 등 요청에 대한 분석</a:t>
            </a:r>
            <a:endParaRPr lang="en-US" altLang="ko-Kore-KR" sz="1200" dirty="0">
              <a:solidFill>
                <a:srgbClr val="000000"/>
              </a:solidFill>
              <a:latin typeface="NanumSquare Neo OTF Light" pitchFamily="2" charset="-127"/>
              <a:ea typeface="NanumSquare Neo OTF Light" pitchFamily="2" charset="-127"/>
              <a:cs typeface="Arial"/>
              <a:sym typeface="Arial"/>
            </a:endParaRPr>
          </a:p>
          <a:p>
            <a:pPr marL="361950" indent="-285750">
              <a:lnSpc>
                <a:spcPct val="150000"/>
              </a:lnSpc>
              <a:spcBef>
                <a:spcPts val="800"/>
              </a:spcBef>
              <a:buClr>
                <a:srgbClr val="000000"/>
              </a:buClr>
              <a:buSzPts val="2000"/>
              <a:buBlip>
                <a:blip r:embed="rId3"/>
              </a:buBlip>
            </a:pPr>
            <a:r>
              <a:rPr lang="ko-Kore-KR" altLang="en-US" sz="1500" dirty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Arial"/>
                <a:sym typeface="Arial"/>
              </a:rPr>
              <a:t>계층적으로</a:t>
            </a:r>
            <a:r>
              <a:rPr lang="en-US" altLang="ko-Kore-KR" sz="1500" dirty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Arial"/>
                <a:sym typeface="Arial"/>
              </a:rPr>
              <a:t>, </a:t>
            </a:r>
            <a:r>
              <a:rPr lang="ko-Kore-KR" altLang="en-US" sz="1500" dirty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Arial"/>
                <a:sym typeface="Arial"/>
              </a:rPr>
              <a:t>특정 </a:t>
            </a:r>
            <a:r>
              <a:rPr lang="en-US" altLang="ko-Kore-KR" sz="1500" dirty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Arial"/>
                <a:sym typeface="Arial"/>
              </a:rPr>
              <a:t>URL</a:t>
            </a:r>
            <a:r>
              <a:rPr lang="ko-Kore-KR" altLang="en-US" sz="1500" dirty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Arial"/>
                <a:sym typeface="Arial"/>
              </a:rPr>
              <a:t>의 하위 </a:t>
            </a:r>
            <a:r>
              <a:rPr lang="en-US" altLang="ko-Kore-KR" sz="1500" dirty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Arial"/>
                <a:sym typeface="Arial"/>
              </a:rPr>
              <a:t>URL</a:t>
            </a:r>
            <a:r>
              <a:rPr lang="ko-Kore-KR" altLang="en-US" sz="1500" dirty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Arial"/>
                <a:sym typeface="Arial"/>
              </a:rPr>
              <a:t>을 모아서 정의</a:t>
            </a:r>
            <a:endParaRPr lang="ko-KR" altLang="en-US" sz="1500" dirty="0">
              <a:solidFill>
                <a:srgbClr val="000000"/>
              </a:solidFill>
              <a:latin typeface="NanumSquare Neo OTF Regular" pitchFamily="2" charset="-127"/>
              <a:ea typeface="NanumSquare Neo OTF Regular" pitchFamily="2" charset="-127"/>
              <a:cs typeface="Arial"/>
              <a:sym typeface="Arial"/>
            </a:endParaRPr>
          </a:p>
          <a:p>
            <a:pPr marL="704850" lvl="1" indent="-285750">
              <a:lnSpc>
                <a:spcPct val="150000"/>
              </a:lnSpc>
              <a:spcBef>
                <a:spcPts val="800"/>
              </a:spcBef>
              <a:buClr>
                <a:srgbClr val="000000"/>
              </a:buClr>
              <a:buSzPct val="70000"/>
              <a:buBlip>
                <a:blip r:embed="rId4"/>
              </a:buBlip>
            </a:pPr>
            <a:r>
              <a:rPr lang="en-US" altLang="ko-Kore-KR" sz="1200" i="1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/user/profile</a:t>
            </a:r>
          </a:p>
          <a:p>
            <a:pPr marL="704850" lvl="1" indent="-285750">
              <a:lnSpc>
                <a:spcPct val="150000"/>
              </a:lnSpc>
              <a:spcBef>
                <a:spcPts val="800"/>
              </a:spcBef>
              <a:buClr>
                <a:srgbClr val="000000"/>
              </a:buClr>
              <a:buSzPct val="70000"/>
              <a:buBlip>
                <a:blip r:embed="rId4"/>
              </a:buBlip>
            </a:pPr>
            <a:r>
              <a:rPr lang="en-US" altLang="ko-Kore-KR" sz="1200" i="1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/user/posts</a:t>
            </a:r>
          </a:p>
          <a:p>
            <a:pPr marL="704850" lvl="1" indent="-285750">
              <a:lnSpc>
                <a:spcPct val="150000"/>
              </a:lnSpc>
              <a:spcBef>
                <a:spcPts val="800"/>
              </a:spcBef>
              <a:buClr>
                <a:srgbClr val="000000"/>
              </a:buClr>
              <a:buSzPct val="70000"/>
              <a:buBlip>
                <a:blip r:embed="rId4"/>
              </a:buBlip>
            </a:pPr>
            <a:r>
              <a:rPr lang="en-US" altLang="ko-Kore-KR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/user URL</a:t>
            </a:r>
            <a:r>
              <a:rPr lang="ko-Kore-KR" altLang="en-US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하위에 정의된 여러 </a:t>
            </a:r>
            <a:r>
              <a:rPr lang="en-US" altLang="ko-Kore-KR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URL</a:t>
            </a:r>
            <a:r>
              <a:rPr lang="ko-Kore-KR" altLang="en-US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은</a:t>
            </a:r>
            <a:r>
              <a:rPr lang="en-US" altLang="ko-Kore-KR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 </a:t>
            </a:r>
            <a:r>
              <a:rPr lang="ko-Kore-KR" altLang="en-US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큰 결에서 유사한 기능을 제공할 것</a:t>
            </a:r>
            <a:endParaRPr lang="en-US" altLang="ko-Kore-KR" sz="1200" dirty="0">
              <a:solidFill>
                <a:srgbClr val="000000"/>
              </a:solidFill>
              <a:latin typeface="NanumSquare Neo OTF Light" pitchFamily="2" charset="-127"/>
              <a:ea typeface="NanumSquare Neo OTF Light" pitchFamily="2" charset="-127"/>
              <a:cs typeface="Arial"/>
              <a:sym typeface="Arial"/>
            </a:endParaRPr>
          </a:p>
          <a:p>
            <a:pPr marL="704850" lvl="1" indent="-285750">
              <a:lnSpc>
                <a:spcPct val="150000"/>
              </a:lnSpc>
              <a:spcBef>
                <a:spcPts val="800"/>
              </a:spcBef>
              <a:buClr>
                <a:srgbClr val="000000"/>
              </a:buClr>
              <a:buSzPct val="70000"/>
              <a:buBlip>
                <a:blip r:embed="rId4"/>
              </a:buBlip>
            </a:pPr>
            <a:r>
              <a:rPr lang="en-US" altLang="ko-Kore-KR" sz="1200" dirty="0" err="1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UserController</a:t>
            </a:r>
            <a:r>
              <a:rPr lang="ko-Kore-KR" altLang="en-US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라는 </a:t>
            </a:r>
            <a:r>
              <a:rPr lang="en-US" altLang="ko-Kore-KR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Controller</a:t>
            </a:r>
            <a:r>
              <a:rPr lang="ko-Kore-KR" altLang="en-US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에 정의하면 명쾌하다</a:t>
            </a:r>
            <a:r>
              <a:rPr lang="en-US" altLang="ko-Kore-KR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!</a:t>
            </a:r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ABB1AA5B-A2E6-06EF-74DE-64A9AD90CD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86162"/>
            <a:ext cx="1728439" cy="444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11313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92;p14">
            <a:extLst>
              <a:ext uri="{FF2B5EF4-FFF2-40B4-BE49-F238E27FC236}">
                <a16:creationId xmlns:a16="http://schemas.microsoft.com/office/drawing/2014/main" id="{EE57A2D8-FAF2-2D03-F0A2-91482D5044C2}"/>
              </a:ext>
            </a:extLst>
          </p:cNvPr>
          <p:cNvSpPr txBox="1">
            <a:spLocks/>
          </p:cNvSpPr>
          <p:nvPr/>
        </p:nvSpPr>
        <p:spPr>
          <a:xfrm>
            <a:off x="545737" y="308219"/>
            <a:ext cx="5766525" cy="605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>
              <a:lnSpc>
                <a:spcPct val="115000"/>
              </a:lnSpc>
            </a:pPr>
            <a:r>
              <a:rPr lang="en-US" altLang="ko-KR" sz="2700" dirty="0">
                <a:latin typeface="NanumSquare Neo OTF ExtraBold" pitchFamily="2" charset="-127"/>
                <a:ea typeface="NanumSquare Neo OTF ExtraBold" pitchFamily="2" charset="-127"/>
              </a:rPr>
              <a:t>Spring Framework:</a:t>
            </a:r>
            <a:r>
              <a:rPr lang="ko-KR" altLang="en-US" sz="2700" dirty="0">
                <a:latin typeface="NanumSquare Neo OTF ExtraBold" pitchFamily="2" charset="-127"/>
                <a:ea typeface="NanumSquare Neo OTF ExtraBold" pitchFamily="2" charset="-127"/>
              </a:rPr>
              <a:t> </a:t>
            </a:r>
            <a:r>
              <a:rPr lang="en-US" altLang="ko-KR" sz="2100" b="0" dirty="0">
                <a:latin typeface="NanumSquare Neo OTF Regular" pitchFamily="2" charset="-127"/>
                <a:ea typeface="NanumSquare Neo OTF Regular" pitchFamily="2" charset="-127"/>
              </a:rPr>
              <a:t>Controller</a:t>
            </a:r>
            <a:endParaRPr lang="ko-KR" altLang="en-US" sz="2100" b="0" dirty="0">
              <a:latin typeface="NanumSquare Neo OTF Regular" pitchFamily="2" charset="-127"/>
              <a:ea typeface="NanumSquare Neo OTF Regular" pitchFamily="2" charset="-127"/>
            </a:endParaRPr>
          </a:p>
        </p:txBody>
      </p:sp>
      <p:sp>
        <p:nvSpPr>
          <p:cNvPr id="4" name="Google Shape;93;p14">
            <a:extLst>
              <a:ext uri="{FF2B5EF4-FFF2-40B4-BE49-F238E27FC236}">
                <a16:creationId xmlns:a16="http://schemas.microsoft.com/office/drawing/2014/main" id="{58DD05FE-88E1-DD87-925E-0536EB28283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47089" y="914194"/>
            <a:ext cx="5765174" cy="3921087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marL="361950" indent="-285750">
              <a:lnSpc>
                <a:spcPct val="150000"/>
              </a:lnSpc>
              <a:spcBef>
                <a:spcPts val="800"/>
              </a:spcBef>
              <a:buClr>
                <a:srgbClr val="000000"/>
              </a:buClr>
              <a:buSzPts val="2000"/>
              <a:buBlip>
                <a:blip r:embed="rId3"/>
              </a:buBlip>
            </a:pPr>
            <a:r>
              <a:rPr lang="en-US" altLang="ko-KR" sz="1500" dirty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Arial"/>
                <a:sym typeface="Arial"/>
              </a:rPr>
              <a:t>@</a:t>
            </a:r>
            <a:r>
              <a:rPr lang="en-US" altLang="ko-KR" sz="1500" dirty="0" err="1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Arial"/>
                <a:sym typeface="Arial"/>
              </a:rPr>
              <a:t>RestController</a:t>
            </a:r>
            <a:endParaRPr lang="ko-KR" altLang="en-US" sz="1500" dirty="0">
              <a:solidFill>
                <a:srgbClr val="000000"/>
              </a:solidFill>
              <a:latin typeface="NanumSquare Neo OTF Regular" pitchFamily="2" charset="-127"/>
              <a:ea typeface="NanumSquare Neo OTF Regular" pitchFamily="2" charset="-127"/>
              <a:cs typeface="Arial"/>
              <a:sym typeface="Arial"/>
            </a:endParaRPr>
          </a:p>
          <a:p>
            <a:pPr marL="704850" lvl="1" indent="-285750">
              <a:lnSpc>
                <a:spcPct val="150000"/>
              </a:lnSpc>
              <a:spcBef>
                <a:spcPts val="800"/>
              </a:spcBef>
              <a:buClr>
                <a:srgbClr val="000000"/>
              </a:buClr>
              <a:buSzPct val="70000"/>
              <a:buBlip>
                <a:blip r:embed="rId4"/>
              </a:buBlip>
            </a:pPr>
            <a:r>
              <a:rPr lang="ko-KR" altLang="en-US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난 </a:t>
            </a:r>
            <a:r>
              <a:rPr lang="en-US" altLang="ko-KR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Rest</a:t>
            </a:r>
            <a:r>
              <a:rPr lang="ko-KR" altLang="en-US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라는 규격으로 통신하는 웹요청에 대한 </a:t>
            </a:r>
            <a:r>
              <a:rPr lang="en-US" altLang="ko-KR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Controller</a:t>
            </a:r>
            <a:r>
              <a:rPr lang="ko-KR" altLang="en-US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야</a:t>
            </a:r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ABB1AA5B-A2E6-06EF-74DE-64A9AD90CD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86162"/>
            <a:ext cx="1728439" cy="444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2B09C91-3077-A598-AF59-6299E8BB17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0221" y="1959946"/>
            <a:ext cx="4957558" cy="309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0367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92;p14">
            <a:extLst>
              <a:ext uri="{FF2B5EF4-FFF2-40B4-BE49-F238E27FC236}">
                <a16:creationId xmlns:a16="http://schemas.microsoft.com/office/drawing/2014/main" id="{EE57A2D8-FAF2-2D03-F0A2-91482D5044C2}"/>
              </a:ext>
            </a:extLst>
          </p:cNvPr>
          <p:cNvSpPr txBox="1">
            <a:spLocks/>
          </p:cNvSpPr>
          <p:nvPr/>
        </p:nvSpPr>
        <p:spPr>
          <a:xfrm>
            <a:off x="545737" y="308219"/>
            <a:ext cx="5766525" cy="605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>
              <a:lnSpc>
                <a:spcPct val="115000"/>
              </a:lnSpc>
            </a:pPr>
            <a:r>
              <a:rPr lang="en-US" altLang="ko-KR" sz="2700" dirty="0">
                <a:latin typeface="NanumSquare Neo OTF ExtraBold" pitchFamily="2" charset="-127"/>
                <a:ea typeface="NanumSquare Neo OTF ExtraBold" pitchFamily="2" charset="-127"/>
              </a:rPr>
              <a:t>Spring Framework:</a:t>
            </a:r>
            <a:r>
              <a:rPr lang="ko-KR" altLang="en-US" sz="2700" dirty="0">
                <a:latin typeface="NanumSquare Neo OTF ExtraBold" pitchFamily="2" charset="-127"/>
                <a:ea typeface="NanumSquare Neo OTF ExtraBold" pitchFamily="2" charset="-127"/>
              </a:rPr>
              <a:t> </a:t>
            </a:r>
            <a:r>
              <a:rPr lang="en-US" altLang="ko-KR" sz="2100" b="0" dirty="0">
                <a:latin typeface="NanumSquare Neo OTF Regular" pitchFamily="2" charset="-127"/>
                <a:ea typeface="NanumSquare Neo OTF Regular" pitchFamily="2" charset="-127"/>
              </a:rPr>
              <a:t>Controller</a:t>
            </a:r>
            <a:endParaRPr lang="ko-KR" altLang="en-US" sz="2100" b="0" dirty="0">
              <a:latin typeface="NanumSquare Neo OTF Regular" pitchFamily="2" charset="-127"/>
              <a:ea typeface="NanumSquare Neo OTF Regular" pitchFamily="2" charset="-127"/>
            </a:endParaRPr>
          </a:p>
        </p:txBody>
      </p:sp>
      <p:sp>
        <p:nvSpPr>
          <p:cNvPr id="4" name="Google Shape;93;p14">
            <a:extLst>
              <a:ext uri="{FF2B5EF4-FFF2-40B4-BE49-F238E27FC236}">
                <a16:creationId xmlns:a16="http://schemas.microsoft.com/office/drawing/2014/main" id="{58DD05FE-88E1-DD87-925E-0536EB28283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47089" y="914194"/>
            <a:ext cx="5765174" cy="3921087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marL="361950" indent="-285750">
              <a:lnSpc>
                <a:spcPct val="150000"/>
              </a:lnSpc>
              <a:spcBef>
                <a:spcPts val="800"/>
              </a:spcBef>
              <a:buClr>
                <a:srgbClr val="000000"/>
              </a:buClr>
              <a:buSzPts val="2000"/>
              <a:buBlip>
                <a:blip r:embed="rId3"/>
              </a:buBlip>
            </a:pPr>
            <a:r>
              <a:rPr lang="en-US" altLang="ko-KR" sz="1500" dirty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Arial"/>
                <a:sym typeface="Arial"/>
              </a:rPr>
              <a:t>@</a:t>
            </a:r>
            <a:r>
              <a:rPr lang="en-US" altLang="ko-KR" sz="1500" dirty="0" err="1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Arial"/>
                <a:sym typeface="Arial"/>
              </a:rPr>
              <a:t>RequestMapping</a:t>
            </a:r>
            <a:r>
              <a:rPr lang="en-US" altLang="ko-KR" sz="1500" dirty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Arial"/>
                <a:sym typeface="Arial"/>
              </a:rPr>
              <a:t>(“some-</a:t>
            </a:r>
            <a:r>
              <a:rPr lang="en-US" altLang="ko-KR" sz="1500" dirty="0" err="1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Arial"/>
                <a:sym typeface="Arial"/>
              </a:rPr>
              <a:t>url</a:t>
            </a:r>
            <a:r>
              <a:rPr lang="en-US" altLang="ko-KR" sz="1500" dirty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Arial"/>
                <a:sym typeface="Arial"/>
              </a:rPr>
              <a:t>”)</a:t>
            </a:r>
            <a:endParaRPr lang="ko-KR" altLang="en-US" sz="1500" dirty="0">
              <a:solidFill>
                <a:srgbClr val="000000"/>
              </a:solidFill>
              <a:latin typeface="NanumSquare Neo OTF Regular" pitchFamily="2" charset="-127"/>
              <a:ea typeface="NanumSquare Neo OTF Regular" pitchFamily="2" charset="-127"/>
              <a:cs typeface="Arial"/>
              <a:sym typeface="Arial"/>
            </a:endParaRPr>
          </a:p>
          <a:p>
            <a:pPr marL="704850" lvl="1" indent="-285750">
              <a:lnSpc>
                <a:spcPct val="150000"/>
              </a:lnSpc>
              <a:spcBef>
                <a:spcPts val="800"/>
              </a:spcBef>
              <a:buClr>
                <a:srgbClr val="000000"/>
              </a:buClr>
              <a:buSzPct val="70000"/>
              <a:buBlip>
                <a:blip r:embed="rId4"/>
              </a:buBlip>
            </a:pPr>
            <a:r>
              <a:rPr lang="ko-Kore-KR" altLang="en-US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프레임워크에 </a:t>
            </a:r>
            <a:r>
              <a:rPr lang="en-US" altLang="ko-Kore-KR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HTTP</a:t>
            </a:r>
            <a:r>
              <a:rPr lang="ko-Kore-KR" altLang="en-US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요청이 들어온 경우</a:t>
            </a:r>
            <a:r>
              <a:rPr lang="en-US" altLang="ko-Kore-KR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, </a:t>
            </a:r>
            <a:r>
              <a:rPr lang="en-US" altLang="ko-KR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”/post”</a:t>
            </a:r>
            <a:r>
              <a:rPr lang="ko-KR" altLang="en-US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로 시작하는 경로라면 날 줘</a:t>
            </a:r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ABB1AA5B-A2E6-06EF-74DE-64A9AD90CD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86162"/>
            <a:ext cx="1728439" cy="444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2B09C91-3077-A598-AF59-6299E8BB17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0221" y="1959946"/>
            <a:ext cx="4957558" cy="309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543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92;p14">
            <a:extLst>
              <a:ext uri="{FF2B5EF4-FFF2-40B4-BE49-F238E27FC236}">
                <a16:creationId xmlns:a16="http://schemas.microsoft.com/office/drawing/2014/main" id="{EE57A2D8-FAF2-2D03-F0A2-91482D5044C2}"/>
              </a:ext>
            </a:extLst>
          </p:cNvPr>
          <p:cNvSpPr txBox="1">
            <a:spLocks/>
          </p:cNvSpPr>
          <p:nvPr/>
        </p:nvSpPr>
        <p:spPr>
          <a:xfrm>
            <a:off x="545737" y="308219"/>
            <a:ext cx="5766525" cy="605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>
              <a:lnSpc>
                <a:spcPct val="115000"/>
              </a:lnSpc>
            </a:pPr>
            <a:r>
              <a:rPr lang="en-US" altLang="ko-KR" sz="2700" dirty="0">
                <a:latin typeface="NanumSquare Neo OTF ExtraBold" pitchFamily="2" charset="-127"/>
                <a:ea typeface="NanumSquare Neo OTF ExtraBold" pitchFamily="2" charset="-127"/>
              </a:rPr>
              <a:t>Spring Framework:</a:t>
            </a:r>
            <a:r>
              <a:rPr lang="ko-KR" altLang="en-US" sz="2700" dirty="0">
                <a:latin typeface="NanumSquare Neo OTF ExtraBold" pitchFamily="2" charset="-127"/>
                <a:ea typeface="NanumSquare Neo OTF ExtraBold" pitchFamily="2" charset="-127"/>
              </a:rPr>
              <a:t> </a:t>
            </a:r>
            <a:r>
              <a:rPr lang="en-US" altLang="ko-KR" sz="2100" b="0" dirty="0">
                <a:latin typeface="NanumSquare Neo OTF Regular" pitchFamily="2" charset="-127"/>
                <a:ea typeface="NanumSquare Neo OTF Regular" pitchFamily="2" charset="-127"/>
              </a:rPr>
              <a:t>Controller</a:t>
            </a:r>
            <a:endParaRPr lang="ko-KR" altLang="en-US" sz="2100" b="0" dirty="0">
              <a:latin typeface="NanumSquare Neo OTF Regular" pitchFamily="2" charset="-127"/>
              <a:ea typeface="NanumSquare Neo OTF Regular" pitchFamily="2" charset="-127"/>
            </a:endParaRPr>
          </a:p>
        </p:txBody>
      </p:sp>
      <p:sp>
        <p:nvSpPr>
          <p:cNvPr id="4" name="Google Shape;93;p14">
            <a:extLst>
              <a:ext uri="{FF2B5EF4-FFF2-40B4-BE49-F238E27FC236}">
                <a16:creationId xmlns:a16="http://schemas.microsoft.com/office/drawing/2014/main" id="{58DD05FE-88E1-DD87-925E-0536EB28283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47089" y="914194"/>
            <a:ext cx="5765174" cy="3921087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marL="361950" indent="-285750">
              <a:lnSpc>
                <a:spcPct val="150000"/>
              </a:lnSpc>
              <a:spcBef>
                <a:spcPts val="800"/>
              </a:spcBef>
              <a:buClr>
                <a:srgbClr val="000000"/>
              </a:buClr>
              <a:buSzPts val="2000"/>
              <a:buBlip>
                <a:blip r:embed="rId3"/>
              </a:buBlip>
            </a:pPr>
            <a:r>
              <a:rPr lang="en-US" altLang="ko-KR" sz="1500" dirty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Arial"/>
                <a:sym typeface="Arial"/>
              </a:rPr>
              <a:t>@</a:t>
            </a:r>
            <a:r>
              <a:rPr lang="en-US" altLang="ko-KR" sz="1500" dirty="0" err="1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Arial"/>
                <a:sym typeface="Arial"/>
              </a:rPr>
              <a:t>PostMapping</a:t>
            </a:r>
            <a:endParaRPr lang="ko-KR" altLang="en-US" sz="1500" dirty="0">
              <a:solidFill>
                <a:srgbClr val="000000"/>
              </a:solidFill>
              <a:latin typeface="NanumSquare Neo OTF Regular" pitchFamily="2" charset="-127"/>
              <a:ea typeface="NanumSquare Neo OTF Regular" pitchFamily="2" charset="-127"/>
              <a:cs typeface="Arial"/>
              <a:sym typeface="Arial"/>
            </a:endParaRPr>
          </a:p>
          <a:p>
            <a:pPr marL="704850" lvl="1" indent="-285750">
              <a:lnSpc>
                <a:spcPct val="150000"/>
              </a:lnSpc>
              <a:spcBef>
                <a:spcPts val="800"/>
              </a:spcBef>
              <a:buClr>
                <a:srgbClr val="000000"/>
              </a:buClr>
              <a:buSzPct val="70000"/>
              <a:buBlip>
                <a:blip r:embed="rId4"/>
              </a:buBlip>
            </a:pPr>
            <a:r>
              <a:rPr lang="en-US" altLang="ko-KR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Controller</a:t>
            </a:r>
            <a:r>
              <a:rPr lang="ko-Kore-KR" altLang="en-US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의 </a:t>
            </a:r>
            <a:r>
              <a:rPr lang="en-US" altLang="ko-Kore-KR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Base URL(</a:t>
            </a:r>
            <a:r>
              <a:rPr lang="en-US" altLang="ko-KR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“/post”)</a:t>
            </a:r>
            <a:r>
              <a:rPr lang="ko-KR" altLang="en-US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로 전달된 </a:t>
            </a:r>
            <a:r>
              <a:rPr lang="en-US" altLang="ko-KR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POST</a:t>
            </a:r>
            <a:r>
              <a:rPr lang="ko-KR" altLang="en-US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요청은 내가 처리한다</a:t>
            </a:r>
            <a:endParaRPr lang="en-US" altLang="ko-KR" sz="1200" dirty="0">
              <a:solidFill>
                <a:srgbClr val="000000"/>
              </a:solidFill>
              <a:latin typeface="NanumSquare Neo OTF Light" pitchFamily="2" charset="-127"/>
              <a:ea typeface="NanumSquare Neo OTF Light" pitchFamily="2" charset="-127"/>
              <a:cs typeface="Arial"/>
              <a:sym typeface="Arial"/>
            </a:endParaRPr>
          </a:p>
          <a:p>
            <a:pPr marL="704850" lvl="1" indent="-285750">
              <a:lnSpc>
                <a:spcPct val="150000"/>
              </a:lnSpc>
              <a:spcBef>
                <a:spcPts val="800"/>
              </a:spcBef>
              <a:buClr>
                <a:srgbClr val="000000"/>
              </a:buClr>
              <a:buSzPct val="70000"/>
              <a:buBlip>
                <a:blip r:embed="rId4"/>
              </a:buBlip>
            </a:pPr>
            <a:r>
              <a:rPr lang="en-US" altLang="ko-KR" sz="1200" dirty="0" err="1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RequestBody</a:t>
            </a:r>
            <a:r>
              <a:rPr lang="ko-KR" altLang="en-US" sz="1200" dirty="0" err="1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를</a:t>
            </a:r>
            <a:r>
              <a:rPr lang="ko-KR" altLang="en-US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 </a:t>
            </a:r>
            <a:r>
              <a:rPr lang="en-US" altLang="ko-KR" sz="1200" dirty="0" err="1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PostCreateDTO</a:t>
            </a:r>
            <a:r>
              <a:rPr lang="ko-KR" altLang="en-US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의 형태로 받아서 </a:t>
            </a:r>
            <a:r>
              <a:rPr lang="en-US" altLang="ko-KR" sz="1200" dirty="0" err="1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postService</a:t>
            </a:r>
            <a:r>
              <a:rPr lang="ko-KR" altLang="en-US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에게 전달하고</a:t>
            </a:r>
            <a:r>
              <a:rPr lang="en-US" altLang="ko-KR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, </a:t>
            </a:r>
            <a:r>
              <a:rPr lang="ko-KR" altLang="en-US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그 </a:t>
            </a:r>
            <a:r>
              <a:rPr lang="ko-KR" altLang="en-US" sz="1200" dirty="0" err="1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반환값을</a:t>
            </a:r>
            <a:r>
              <a:rPr lang="ko-KR" altLang="en-US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 </a:t>
            </a:r>
            <a:r>
              <a:rPr lang="en-US" altLang="ko-KR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Client</a:t>
            </a:r>
            <a:r>
              <a:rPr lang="ko-KR" altLang="en-US" sz="1200" dirty="0" err="1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한테</a:t>
            </a:r>
            <a:r>
              <a:rPr lang="ko-KR" altLang="en-US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 </a:t>
            </a:r>
            <a:r>
              <a:rPr lang="ko-KR" altLang="en-US" sz="1200" dirty="0" err="1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전해줄래</a:t>
            </a:r>
            <a:endParaRPr lang="ko-KR" altLang="en-US" sz="1200" dirty="0">
              <a:solidFill>
                <a:srgbClr val="000000"/>
              </a:solidFill>
              <a:latin typeface="NanumSquare Neo OTF Light" pitchFamily="2" charset="-127"/>
              <a:ea typeface="NanumSquare Neo OTF Light" pitchFamily="2" charset="-127"/>
              <a:cs typeface="Arial"/>
              <a:sym typeface="Arial"/>
            </a:endParaRPr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ABB1AA5B-A2E6-06EF-74DE-64A9AD90CD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86162"/>
            <a:ext cx="1728439" cy="444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56ED953A-8926-E95F-5108-DDC95565E451}"/>
              </a:ext>
            </a:extLst>
          </p:cNvPr>
          <p:cNvGrpSpPr/>
          <p:nvPr/>
        </p:nvGrpSpPr>
        <p:grpSpPr>
          <a:xfrm>
            <a:off x="333934" y="2571750"/>
            <a:ext cx="6190129" cy="1912262"/>
            <a:chOff x="255120" y="1861656"/>
            <a:chExt cx="6190129" cy="1912262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F42E6D07-1EB7-AE65-DB04-0EAF217303E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12749" y="2681718"/>
              <a:ext cx="6032500" cy="1092200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6E6194DC-A42C-3FBA-B4F2-D51B64B43C1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55120" y="1861656"/>
              <a:ext cx="2730500" cy="85090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14168271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E26B5414-B1A0-EBC1-89B0-BDB75401DE07}"/>
              </a:ext>
            </a:extLst>
          </p:cNvPr>
          <p:cNvGrpSpPr/>
          <p:nvPr/>
        </p:nvGrpSpPr>
        <p:grpSpPr>
          <a:xfrm>
            <a:off x="333934" y="1615619"/>
            <a:ext cx="6190129" cy="1912262"/>
            <a:chOff x="255120" y="1861656"/>
            <a:chExt cx="6190129" cy="1912262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0D63F3FE-1B55-5E35-180F-2F4CC99873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2749" y="2681718"/>
              <a:ext cx="6032500" cy="1092200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D1C43C89-A05D-7A14-DB18-26456E399F6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5120" y="1861656"/>
              <a:ext cx="2730500" cy="85090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</p:grpSp>
      <p:sp>
        <p:nvSpPr>
          <p:cNvPr id="2" name="Google Shape;92;p14">
            <a:extLst>
              <a:ext uri="{FF2B5EF4-FFF2-40B4-BE49-F238E27FC236}">
                <a16:creationId xmlns:a16="http://schemas.microsoft.com/office/drawing/2014/main" id="{EE57A2D8-FAF2-2D03-F0A2-91482D5044C2}"/>
              </a:ext>
            </a:extLst>
          </p:cNvPr>
          <p:cNvSpPr txBox="1">
            <a:spLocks/>
          </p:cNvSpPr>
          <p:nvPr/>
        </p:nvSpPr>
        <p:spPr>
          <a:xfrm>
            <a:off x="545737" y="308219"/>
            <a:ext cx="5766525" cy="605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>
              <a:lnSpc>
                <a:spcPct val="115000"/>
              </a:lnSpc>
            </a:pPr>
            <a:r>
              <a:rPr lang="en-US" altLang="ko-KR" sz="2700" dirty="0">
                <a:latin typeface="NanumSquare Neo OTF ExtraBold" pitchFamily="2" charset="-127"/>
                <a:ea typeface="NanumSquare Neo OTF ExtraBold" pitchFamily="2" charset="-127"/>
              </a:rPr>
              <a:t>Spring Framework:</a:t>
            </a:r>
            <a:r>
              <a:rPr lang="ko-KR" altLang="en-US" sz="2700" dirty="0">
                <a:latin typeface="NanumSquare Neo OTF ExtraBold" pitchFamily="2" charset="-127"/>
                <a:ea typeface="NanumSquare Neo OTF ExtraBold" pitchFamily="2" charset="-127"/>
              </a:rPr>
              <a:t> </a:t>
            </a:r>
            <a:r>
              <a:rPr lang="en-US" altLang="ko-KR" sz="2100" b="0" dirty="0">
                <a:latin typeface="NanumSquare Neo OTF Regular" pitchFamily="2" charset="-127"/>
                <a:ea typeface="NanumSquare Neo OTF Regular" pitchFamily="2" charset="-127"/>
              </a:rPr>
              <a:t>DTO</a:t>
            </a:r>
            <a:endParaRPr lang="ko-KR" altLang="en-US" sz="2100" b="0" dirty="0">
              <a:latin typeface="NanumSquare Neo OTF Regular" pitchFamily="2" charset="-127"/>
              <a:ea typeface="NanumSquare Neo OTF Regular" pitchFamily="2" charset="-127"/>
            </a:endParaRPr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ABB1AA5B-A2E6-06EF-74DE-64A9AD90CD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86162"/>
            <a:ext cx="1728439" cy="444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AD1489F5-6946-B851-7B87-443C2825B3E1}"/>
              </a:ext>
            </a:extLst>
          </p:cNvPr>
          <p:cNvGrpSpPr/>
          <p:nvPr/>
        </p:nvGrpSpPr>
        <p:grpSpPr>
          <a:xfrm>
            <a:off x="1034373" y="1956081"/>
            <a:ext cx="1915832" cy="1231337"/>
            <a:chOff x="923278" y="1340413"/>
            <a:chExt cx="1915832" cy="1231337"/>
          </a:xfrm>
        </p:grpSpPr>
        <p:sp>
          <p:nvSpPr>
            <p:cNvPr id="5" name="도넛[D] 4">
              <a:extLst>
                <a:ext uri="{FF2B5EF4-FFF2-40B4-BE49-F238E27FC236}">
                  <a16:creationId xmlns:a16="http://schemas.microsoft.com/office/drawing/2014/main" id="{42A38831-17A0-A514-1E63-E649077F8032}"/>
                </a:ext>
              </a:extLst>
            </p:cNvPr>
            <p:cNvSpPr/>
            <p:nvPr/>
          </p:nvSpPr>
          <p:spPr>
            <a:xfrm>
              <a:off x="923278" y="1837678"/>
              <a:ext cx="1331650" cy="734072"/>
            </a:xfrm>
            <a:prstGeom prst="donut">
              <a:avLst>
                <a:gd name="adj" fmla="val 9242"/>
              </a:avLst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>
                <a:solidFill>
                  <a:schemeClr val="tx1"/>
                </a:solidFill>
              </a:endParaRP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227311D-1D61-47AA-63DF-DBD6567977F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994700" y="1340413"/>
              <a:ext cx="844410" cy="8540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7386484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92;p14">
            <a:extLst>
              <a:ext uri="{FF2B5EF4-FFF2-40B4-BE49-F238E27FC236}">
                <a16:creationId xmlns:a16="http://schemas.microsoft.com/office/drawing/2014/main" id="{EE57A2D8-FAF2-2D03-F0A2-91482D5044C2}"/>
              </a:ext>
            </a:extLst>
          </p:cNvPr>
          <p:cNvSpPr txBox="1">
            <a:spLocks/>
          </p:cNvSpPr>
          <p:nvPr/>
        </p:nvSpPr>
        <p:spPr>
          <a:xfrm>
            <a:off x="545737" y="308219"/>
            <a:ext cx="5766525" cy="605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>
              <a:lnSpc>
                <a:spcPct val="115000"/>
              </a:lnSpc>
            </a:pPr>
            <a:r>
              <a:rPr lang="en-US" altLang="ko-KR" sz="2700" dirty="0">
                <a:latin typeface="NanumSquare Neo OTF ExtraBold" pitchFamily="2" charset="-127"/>
                <a:ea typeface="NanumSquare Neo OTF ExtraBold" pitchFamily="2" charset="-127"/>
              </a:rPr>
              <a:t>Spring Framework:</a:t>
            </a:r>
            <a:r>
              <a:rPr lang="ko-KR" altLang="en-US" sz="2700" dirty="0">
                <a:latin typeface="NanumSquare Neo OTF ExtraBold" pitchFamily="2" charset="-127"/>
                <a:ea typeface="NanumSquare Neo OTF ExtraBold" pitchFamily="2" charset="-127"/>
              </a:rPr>
              <a:t> </a:t>
            </a:r>
            <a:r>
              <a:rPr lang="en-US" altLang="ko-KR" sz="2100" b="0" dirty="0">
                <a:latin typeface="NanumSquare Neo OTF Regular" pitchFamily="2" charset="-127"/>
                <a:ea typeface="NanumSquare Neo OTF Regular" pitchFamily="2" charset="-127"/>
              </a:rPr>
              <a:t>DTO</a:t>
            </a:r>
            <a:endParaRPr lang="ko-KR" altLang="en-US" sz="2100" b="0" dirty="0">
              <a:latin typeface="NanumSquare Neo OTF Regular" pitchFamily="2" charset="-127"/>
              <a:ea typeface="NanumSquare Neo OTF Regular" pitchFamily="2" charset="-127"/>
            </a:endParaRPr>
          </a:p>
        </p:txBody>
      </p:sp>
      <p:sp>
        <p:nvSpPr>
          <p:cNvPr id="4" name="Google Shape;93;p14">
            <a:extLst>
              <a:ext uri="{FF2B5EF4-FFF2-40B4-BE49-F238E27FC236}">
                <a16:creationId xmlns:a16="http://schemas.microsoft.com/office/drawing/2014/main" id="{58DD05FE-88E1-DD87-925E-0536EB28283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47089" y="914194"/>
            <a:ext cx="5765174" cy="3921087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marL="361950" indent="-285750">
              <a:lnSpc>
                <a:spcPct val="150000"/>
              </a:lnSpc>
              <a:spcBef>
                <a:spcPts val="800"/>
              </a:spcBef>
              <a:buClr>
                <a:srgbClr val="000000"/>
              </a:buClr>
              <a:buSzPts val="2000"/>
              <a:buBlip>
                <a:blip r:embed="rId3"/>
              </a:buBlip>
            </a:pPr>
            <a:r>
              <a:rPr lang="en" altLang="ko-KR" sz="1500" dirty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Arial"/>
                <a:sym typeface="Arial"/>
              </a:rPr>
              <a:t>DTO(Data Transfer Object)</a:t>
            </a:r>
            <a:endParaRPr lang="ko-KR" altLang="en-US" sz="1500" dirty="0">
              <a:solidFill>
                <a:srgbClr val="000000"/>
              </a:solidFill>
              <a:latin typeface="NanumSquare Neo OTF Regular" pitchFamily="2" charset="-127"/>
              <a:ea typeface="NanumSquare Neo OTF Regular" pitchFamily="2" charset="-127"/>
              <a:cs typeface="Arial"/>
              <a:sym typeface="Arial"/>
            </a:endParaRPr>
          </a:p>
          <a:p>
            <a:pPr marL="704850" lvl="1" indent="-285750">
              <a:lnSpc>
                <a:spcPct val="150000"/>
              </a:lnSpc>
              <a:spcBef>
                <a:spcPts val="800"/>
              </a:spcBef>
              <a:buClr>
                <a:srgbClr val="000000"/>
              </a:buClr>
              <a:buSzPct val="70000"/>
              <a:buBlip>
                <a:blip r:embed="rId4"/>
              </a:buBlip>
            </a:pPr>
            <a:r>
              <a:rPr lang="ko-KR" altLang="en-US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표현하려는 </a:t>
            </a:r>
            <a:r>
              <a:rPr lang="en-US" altLang="ko-KR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Class</a:t>
            </a:r>
            <a:r>
              <a:rPr lang="ko-KR" altLang="en-US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의 속성을 </a:t>
            </a:r>
            <a:r>
              <a:rPr lang="en-US" altLang="ko-KR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Member</a:t>
            </a:r>
            <a:r>
              <a:rPr lang="ko-KR" altLang="en-US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로 표현함</a:t>
            </a:r>
            <a:endParaRPr lang="en-US" altLang="ko-KR" sz="1200" dirty="0">
              <a:solidFill>
                <a:srgbClr val="000000"/>
              </a:solidFill>
              <a:latin typeface="NanumSquare Neo OTF Light" pitchFamily="2" charset="-127"/>
              <a:ea typeface="NanumSquare Neo OTF Light" pitchFamily="2" charset="-127"/>
              <a:cs typeface="Arial"/>
              <a:sym typeface="Arial"/>
            </a:endParaRPr>
          </a:p>
          <a:p>
            <a:pPr marL="704850" lvl="1" indent="-285750">
              <a:lnSpc>
                <a:spcPct val="150000"/>
              </a:lnSpc>
              <a:spcBef>
                <a:spcPts val="800"/>
              </a:spcBef>
              <a:buClr>
                <a:srgbClr val="000000"/>
              </a:buClr>
              <a:buSzPct val="70000"/>
              <a:buBlip>
                <a:blip r:embed="rId4"/>
              </a:buBlip>
            </a:pPr>
            <a:r>
              <a:rPr lang="en-US" altLang="ko-KR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Getter / Setter</a:t>
            </a:r>
            <a:r>
              <a:rPr lang="ko-KR" altLang="en-US" sz="1200" dirty="0" err="1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를</a:t>
            </a:r>
            <a:r>
              <a:rPr lang="ko-KR" altLang="en-US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 가짐</a:t>
            </a:r>
            <a:endParaRPr lang="en-US" altLang="ko-KR" sz="1200" dirty="0">
              <a:solidFill>
                <a:srgbClr val="000000"/>
              </a:solidFill>
              <a:latin typeface="NanumSquare Neo OTF Light" pitchFamily="2" charset="-127"/>
              <a:ea typeface="NanumSquare Neo OTF Light" pitchFamily="2" charset="-127"/>
              <a:cs typeface="Arial"/>
              <a:sym typeface="Arial"/>
            </a:endParaRPr>
          </a:p>
          <a:p>
            <a:pPr marL="361950" indent="-285750">
              <a:lnSpc>
                <a:spcPct val="150000"/>
              </a:lnSpc>
              <a:spcBef>
                <a:spcPts val="800"/>
              </a:spcBef>
              <a:buClr>
                <a:srgbClr val="000000"/>
              </a:buClr>
              <a:buSzPts val="2000"/>
              <a:buBlip>
                <a:blip r:embed="rId3"/>
              </a:buBlip>
            </a:pPr>
            <a:r>
              <a:rPr lang="ko-KR" altLang="en-US" sz="1500" dirty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Arial"/>
                <a:sym typeface="Arial"/>
              </a:rPr>
              <a:t>분리된 계층 간의 데이터 전달</a:t>
            </a:r>
          </a:p>
          <a:p>
            <a:pPr marL="704850" lvl="1" indent="-285750">
              <a:lnSpc>
                <a:spcPct val="150000"/>
              </a:lnSpc>
              <a:spcBef>
                <a:spcPts val="800"/>
              </a:spcBef>
              <a:buClr>
                <a:srgbClr val="000000"/>
              </a:buClr>
              <a:buSzPct val="70000"/>
              <a:buBlip>
                <a:blip r:embed="rId4"/>
              </a:buBlip>
            </a:pPr>
            <a:r>
              <a:rPr lang="ko-Kore-KR" altLang="en-US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데이터의 접근권한또한 명세하여 다른 계층에서의 사용 범위를 제한</a:t>
            </a:r>
            <a:endParaRPr lang="en-US" altLang="ko-Kore-KR" sz="1200" dirty="0">
              <a:solidFill>
                <a:srgbClr val="000000"/>
              </a:solidFill>
              <a:latin typeface="NanumSquare Neo OTF Light" pitchFamily="2" charset="-127"/>
              <a:ea typeface="NanumSquare Neo OTF Light" pitchFamily="2" charset="-127"/>
              <a:cs typeface="Arial"/>
              <a:sym typeface="Arial"/>
            </a:endParaRPr>
          </a:p>
          <a:p>
            <a:pPr marL="704850" lvl="1" indent="-285750">
              <a:lnSpc>
                <a:spcPct val="150000"/>
              </a:lnSpc>
              <a:spcBef>
                <a:spcPts val="800"/>
              </a:spcBef>
              <a:buClr>
                <a:srgbClr val="000000"/>
              </a:buClr>
              <a:buSzPct val="70000"/>
              <a:buBlip>
                <a:blip r:embed="rId4"/>
              </a:buBlip>
            </a:pPr>
            <a:r>
              <a:rPr lang="ko-KR" altLang="en-US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다른 계층이 정확히 필요로 하는 데이터 형식을 </a:t>
            </a:r>
            <a:r>
              <a:rPr lang="en-US" altLang="ko-KR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DTO</a:t>
            </a:r>
            <a:r>
              <a:rPr lang="ko-KR" altLang="en-US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로 명세하고 전달</a:t>
            </a:r>
            <a:endParaRPr lang="en-US" altLang="ko-KR" sz="1200" dirty="0">
              <a:solidFill>
                <a:srgbClr val="000000"/>
              </a:solidFill>
              <a:latin typeface="NanumSquare Neo OTF Light" pitchFamily="2" charset="-127"/>
              <a:ea typeface="NanumSquare Neo OTF Light" pitchFamily="2" charset="-127"/>
              <a:cs typeface="Arial"/>
              <a:sym typeface="Arial"/>
            </a:endParaRPr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ABB1AA5B-A2E6-06EF-74DE-64A9AD90CD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86162"/>
            <a:ext cx="1728439" cy="444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28894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92;p14">
            <a:extLst>
              <a:ext uri="{FF2B5EF4-FFF2-40B4-BE49-F238E27FC236}">
                <a16:creationId xmlns:a16="http://schemas.microsoft.com/office/drawing/2014/main" id="{EE57A2D8-FAF2-2D03-F0A2-91482D5044C2}"/>
              </a:ext>
            </a:extLst>
          </p:cNvPr>
          <p:cNvSpPr txBox="1">
            <a:spLocks/>
          </p:cNvSpPr>
          <p:nvPr/>
        </p:nvSpPr>
        <p:spPr>
          <a:xfrm>
            <a:off x="545737" y="308219"/>
            <a:ext cx="5766525" cy="605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>
              <a:lnSpc>
                <a:spcPct val="115000"/>
              </a:lnSpc>
            </a:pPr>
            <a:r>
              <a:rPr lang="en-US" altLang="ko-KR" sz="2700" dirty="0">
                <a:latin typeface="NanumSquare Neo OTF ExtraBold" pitchFamily="2" charset="-127"/>
                <a:ea typeface="NanumSquare Neo OTF ExtraBold" pitchFamily="2" charset="-127"/>
              </a:rPr>
              <a:t>Spring Framework:</a:t>
            </a:r>
            <a:r>
              <a:rPr lang="ko-KR" altLang="en-US" sz="2700" dirty="0">
                <a:latin typeface="NanumSquare Neo OTF ExtraBold" pitchFamily="2" charset="-127"/>
                <a:ea typeface="NanumSquare Neo OTF ExtraBold" pitchFamily="2" charset="-127"/>
              </a:rPr>
              <a:t> </a:t>
            </a:r>
            <a:r>
              <a:rPr lang="en-US" altLang="ko-KR" sz="2100" b="0" dirty="0">
                <a:latin typeface="NanumSquare Neo OTF Regular" pitchFamily="2" charset="-127"/>
                <a:ea typeface="NanumSquare Neo OTF Regular" pitchFamily="2" charset="-127"/>
              </a:rPr>
              <a:t>DI,</a:t>
            </a:r>
            <a:r>
              <a:rPr lang="ko-KR" altLang="en-US" sz="2100" b="0" dirty="0">
                <a:latin typeface="NanumSquare Neo OTF Regular" pitchFamily="2" charset="-127"/>
                <a:ea typeface="NanumSquare Neo OTF Regular" pitchFamily="2" charset="-127"/>
              </a:rPr>
              <a:t> </a:t>
            </a:r>
            <a:r>
              <a:rPr lang="en-US" altLang="ko-KR" sz="2100" b="0" dirty="0">
                <a:latin typeface="NanumSquare Neo OTF Regular" pitchFamily="2" charset="-127"/>
                <a:ea typeface="NanumSquare Neo OTF Regular" pitchFamily="2" charset="-127"/>
              </a:rPr>
              <a:t>Bean</a:t>
            </a:r>
            <a:endParaRPr lang="ko-KR" altLang="en-US" sz="2100" b="0" dirty="0">
              <a:latin typeface="NanumSquare Neo OTF Regular" pitchFamily="2" charset="-127"/>
              <a:ea typeface="NanumSquare Neo OTF Regular" pitchFamily="2" charset="-127"/>
            </a:endParaRPr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ABB1AA5B-A2E6-06EF-74DE-64A9AD90CD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86162"/>
            <a:ext cx="1728439" cy="444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4B56DFB-65E0-A6A2-4FD4-47D9A12118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600" y="1411459"/>
            <a:ext cx="5761662" cy="2982988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950A724D-68E6-13B2-A229-C48011FBC41C}"/>
              </a:ext>
            </a:extLst>
          </p:cNvPr>
          <p:cNvGrpSpPr/>
          <p:nvPr/>
        </p:nvGrpSpPr>
        <p:grpSpPr>
          <a:xfrm>
            <a:off x="923278" y="1340413"/>
            <a:ext cx="1915832" cy="1231337"/>
            <a:chOff x="923278" y="1340413"/>
            <a:chExt cx="1915832" cy="1231337"/>
          </a:xfrm>
        </p:grpSpPr>
        <p:sp>
          <p:nvSpPr>
            <p:cNvPr id="5" name="도넛[D] 4">
              <a:extLst>
                <a:ext uri="{FF2B5EF4-FFF2-40B4-BE49-F238E27FC236}">
                  <a16:creationId xmlns:a16="http://schemas.microsoft.com/office/drawing/2014/main" id="{42A38831-17A0-A514-1E63-E649077F8032}"/>
                </a:ext>
              </a:extLst>
            </p:cNvPr>
            <p:cNvSpPr/>
            <p:nvPr/>
          </p:nvSpPr>
          <p:spPr>
            <a:xfrm>
              <a:off x="923278" y="1837678"/>
              <a:ext cx="1331650" cy="734072"/>
            </a:xfrm>
            <a:prstGeom prst="donut">
              <a:avLst>
                <a:gd name="adj" fmla="val 9242"/>
              </a:avLst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>
                <a:solidFill>
                  <a:schemeClr val="tx1"/>
                </a:solidFill>
              </a:endParaRP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227311D-1D61-47AA-63DF-DBD6567977F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994700" y="1340413"/>
              <a:ext cx="844410" cy="8540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53946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92;p14">
            <a:extLst>
              <a:ext uri="{FF2B5EF4-FFF2-40B4-BE49-F238E27FC236}">
                <a16:creationId xmlns:a16="http://schemas.microsoft.com/office/drawing/2014/main" id="{EE57A2D8-FAF2-2D03-F0A2-91482D5044C2}"/>
              </a:ext>
            </a:extLst>
          </p:cNvPr>
          <p:cNvSpPr txBox="1">
            <a:spLocks/>
          </p:cNvSpPr>
          <p:nvPr/>
        </p:nvSpPr>
        <p:spPr>
          <a:xfrm>
            <a:off x="545737" y="308219"/>
            <a:ext cx="5766525" cy="605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>
              <a:lnSpc>
                <a:spcPct val="115000"/>
              </a:lnSpc>
            </a:pPr>
            <a:r>
              <a:rPr lang="en-US" altLang="ko-KR" sz="2700" dirty="0">
                <a:latin typeface="NanumSquare Neo OTF ExtraBold" pitchFamily="2" charset="-127"/>
                <a:ea typeface="NanumSquare Neo OTF ExtraBold" pitchFamily="2" charset="-127"/>
              </a:rPr>
              <a:t>Spring Framework:</a:t>
            </a:r>
            <a:r>
              <a:rPr lang="ko-KR" altLang="en-US" sz="2700" dirty="0">
                <a:latin typeface="NanumSquare Neo OTF ExtraBold" pitchFamily="2" charset="-127"/>
                <a:ea typeface="NanumSquare Neo OTF ExtraBold" pitchFamily="2" charset="-127"/>
              </a:rPr>
              <a:t> </a:t>
            </a:r>
            <a:r>
              <a:rPr lang="en-US" altLang="ko-KR" sz="2100" b="0" dirty="0">
                <a:latin typeface="NanumSquare Neo OTF Regular" pitchFamily="2" charset="-127"/>
                <a:ea typeface="NanumSquare Neo OTF Regular" pitchFamily="2" charset="-127"/>
              </a:rPr>
              <a:t>DI,</a:t>
            </a:r>
            <a:r>
              <a:rPr lang="ko-KR" altLang="en-US" sz="2100" b="0" dirty="0">
                <a:latin typeface="NanumSquare Neo OTF Regular" pitchFamily="2" charset="-127"/>
                <a:ea typeface="NanumSquare Neo OTF Regular" pitchFamily="2" charset="-127"/>
              </a:rPr>
              <a:t> </a:t>
            </a:r>
            <a:r>
              <a:rPr lang="en-US" altLang="ko-KR" sz="2100" b="0" dirty="0">
                <a:latin typeface="NanumSquare Neo OTF Regular" pitchFamily="2" charset="-127"/>
                <a:ea typeface="NanumSquare Neo OTF Regular" pitchFamily="2" charset="-127"/>
              </a:rPr>
              <a:t>Bean</a:t>
            </a:r>
            <a:endParaRPr lang="ko-KR" altLang="en-US" sz="2100" b="0" dirty="0">
              <a:latin typeface="NanumSquare Neo OTF Regular" pitchFamily="2" charset="-127"/>
              <a:ea typeface="NanumSquare Neo OTF Regular" pitchFamily="2" charset="-127"/>
            </a:endParaRPr>
          </a:p>
        </p:txBody>
      </p:sp>
      <p:sp>
        <p:nvSpPr>
          <p:cNvPr id="4" name="Google Shape;93;p14">
            <a:extLst>
              <a:ext uri="{FF2B5EF4-FFF2-40B4-BE49-F238E27FC236}">
                <a16:creationId xmlns:a16="http://schemas.microsoft.com/office/drawing/2014/main" id="{58DD05FE-88E1-DD87-925E-0536EB28283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47089" y="914194"/>
            <a:ext cx="5765174" cy="3921087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marL="361950" indent="-285750">
              <a:lnSpc>
                <a:spcPct val="150000"/>
              </a:lnSpc>
              <a:spcBef>
                <a:spcPts val="800"/>
              </a:spcBef>
              <a:buClr>
                <a:srgbClr val="000000"/>
              </a:buClr>
              <a:buSzPts val="2000"/>
              <a:buBlip>
                <a:blip r:embed="rId3"/>
              </a:buBlip>
            </a:pPr>
            <a:r>
              <a:rPr lang="ko-KR" altLang="en-US" sz="1500" dirty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Arial"/>
                <a:sym typeface="Arial"/>
              </a:rPr>
              <a:t>의존성주입</a:t>
            </a:r>
            <a:r>
              <a:rPr lang="en-US" altLang="ko-KR" sz="1500" dirty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Arial"/>
                <a:sym typeface="Arial"/>
              </a:rPr>
              <a:t>(DI,</a:t>
            </a:r>
            <a:r>
              <a:rPr lang="ko-KR" altLang="en-US" sz="1500" dirty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Arial"/>
                <a:sym typeface="Arial"/>
              </a:rPr>
              <a:t> </a:t>
            </a:r>
            <a:r>
              <a:rPr lang="en-US" altLang="ko-KR" sz="1500" dirty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Arial"/>
                <a:sym typeface="Arial"/>
              </a:rPr>
              <a:t>Dependency Injection)</a:t>
            </a:r>
            <a:endParaRPr lang="ko-KR" altLang="en-US" sz="1500" dirty="0">
              <a:solidFill>
                <a:srgbClr val="000000"/>
              </a:solidFill>
              <a:latin typeface="NanumSquare Neo OTF Regular" pitchFamily="2" charset="-127"/>
              <a:ea typeface="NanumSquare Neo OTF Regular" pitchFamily="2" charset="-127"/>
              <a:cs typeface="Arial"/>
              <a:sym typeface="Arial"/>
            </a:endParaRPr>
          </a:p>
          <a:p>
            <a:pPr marL="704850" lvl="1" indent="-285750">
              <a:lnSpc>
                <a:spcPct val="150000"/>
              </a:lnSpc>
              <a:spcBef>
                <a:spcPts val="800"/>
              </a:spcBef>
              <a:buClr>
                <a:srgbClr val="000000"/>
              </a:buClr>
              <a:buSzPct val="70000"/>
              <a:buBlip>
                <a:blip r:embed="rId4"/>
              </a:buBlip>
            </a:pPr>
            <a:r>
              <a:rPr lang="ko-KR" altLang="en-US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멤버 객체</a:t>
            </a:r>
            <a:r>
              <a:rPr lang="en-US" altLang="ko-KR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(Service, Repository)</a:t>
            </a:r>
            <a:r>
              <a:rPr lang="ko-KR" altLang="en-US" sz="1200" dirty="0" err="1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를</a:t>
            </a:r>
            <a:r>
              <a:rPr lang="ko-KR" altLang="en-US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 직접 생성하는 건 너무 의존적이야</a:t>
            </a:r>
            <a:endParaRPr lang="en-US" altLang="ko-KR" sz="1200" dirty="0">
              <a:solidFill>
                <a:srgbClr val="000000"/>
              </a:solidFill>
              <a:latin typeface="NanumSquare Neo OTF Light" pitchFamily="2" charset="-127"/>
              <a:ea typeface="NanumSquare Neo OTF Light" pitchFamily="2" charset="-127"/>
              <a:cs typeface="Arial"/>
              <a:sym typeface="Arial"/>
            </a:endParaRPr>
          </a:p>
          <a:p>
            <a:pPr marL="704850" lvl="1" indent="-285750">
              <a:lnSpc>
                <a:spcPct val="150000"/>
              </a:lnSpc>
              <a:spcBef>
                <a:spcPts val="800"/>
              </a:spcBef>
              <a:buClr>
                <a:srgbClr val="000000"/>
              </a:buClr>
              <a:buSzPct val="70000"/>
              <a:buBlip>
                <a:blip r:embed="rId4"/>
              </a:buBlip>
            </a:pPr>
            <a:r>
              <a:rPr lang="ko-KR" altLang="en-US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그럼 생성과 생명주기 관리를 대신 해주는 누군가가 있으면 </a:t>
            </a:r>
            <a:r>
              <a:rPr lang="ko-KR" altLang="en-US" sz="1200" dirty="0" err="1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되잖아</a:t>
            </a:r>
            <a:r>
              <a:rPr lang="en-US" altLang="ko-KR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?</a:t>
            </a:r>
          </a:p>
          <a:p>
            <a:pPr marL="704850" lvl="1" indent="-285750">
              <a:lnSpc>
                <a:spcPct val="150000"/>
              </a:lnSpc>
              <a:spcBef>
                <a:spcPts val="800"/>
              </a:spcBef>
              <a:buClr>
                <a:srgbClr val="000000"/>
              </a:buClr>
              <a:buSzPct val="70000"/>
              <a:buBlip>
                <a:blip r:embed="rId4"/>
              </a:buBlip>
            </a:pPr>
            <a:r>
              <a:rPr lang="ko-KR" altLang="en-US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프레임워크</a:t>
            </a:r>
            <a:r>
              <a:rPr lang="en-US" altLang="ko-KR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(Spring IOC Container)</a:t>
            </a:r>
            <a:r>
              <a:rPr lang="ko-KR" altLang="en-US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가 주입될 후보</a:t>
            </a:r>
            <a:r>
              <a:rPr lang="en-US" altLang="ko-KR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(Bean)</a:t>
            </a:r>
            <a:r>
              <a:rPr lang="ko-KR" altLang="en-US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을 미리 </a:t>
            </a:r>
            <a:r>
              <a:rPr lang="en-US" altLang="ko-KR" sz="1200" u="sng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1</a:t>
            </a:r>
            <a:r>
              <a:rPr lang="ko-KR" altLang="en-US" sz="1200" u="sng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개 </a:t>
            </a:r>
            <a:r>
              <a:rPr lang="ko-KR" altLang="en-US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생성해두고 필요에 따라 주입</a:t>
            </a:r>
            <a:r>
              <a:rPr lang="en-US" altLang="ko-KR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(Inject)</a:t>
            </a:r>
            <a:r>
              <a:rPr lang="ko-KR" altLang="en-US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한다</a:t>
            </a:r>
            <a:endParaRPr lang="en-US" altLang="ko-KR" sz="1200" dirty="0">
              <a:solidFill>
                <a:srgbClr val="000000"/>
              </a:solidFill>
              <a:latin typeface="NanumSquare Neo OTF Light" pitchFamily="2" charset="-127"/>
              <a:ea typeface="NanumSquare Neo OTF Light" pitchFamily="2" charset="-127"/>
              <a:cs typeface="Arial"/>
              <a:sym typeface="Arial"/>
            </a:endParaRPr>
          </a:p>
          <a:p>
            <a:pPr marL="361950" indent="-285750">
              <a:lnSpc>
                <a:spcPct val="150000"/>
              </a:lnSpc>
              <a:spcBef>
                <a:spcPts val="800"/>
              </a:spcBef>
              <a:buClr>
                <a:srgbClr val="000000"/>
              </a:buClr>
              <a:buSzPts val="2000"/>
              <a:buBlip>
                <a:blip r:embed="rId3"/>
              </a:buBlip>
            </a:pPr>
            <a:r>
              <a:rPr lang="ko-KR" altLang="en-US" sz="1500" dirty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Arial"/>
                <a:sym typeface="Arial"/>
              </a:rPr>
              <a:t>빈</a:t>
            </a:r>
            <a:r>
              <a:rPr lang="en-US" altLang="ko-KR" sz="1500" dirty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Arial"/>
                <a:sym typeface="Arial"/>
              </a:rPr>
              <a:t>(Bean)</a:t>
            </a:r>
            <a:endParaRPr lang="ko-KR" altLang="en-US" sz="1500" dirty="0">
              <a:solidFill>
                <a:srgbClr val="000000"/>
              </a:solidFill>
              <a:latin typeface="NanumSquare Neo OTF Regular" pitchFamily="2" charset="-127"/>
              <a:ea typeface="NanumSquare Neo OTF Regular" pitchFamily="2" charset="-127"/>
              <a:cs typeface="Arial"/>
              <a:sym typeface="Arial"/>
            </a:endParaRPr>
          </a:p>
          <a:p>
            <a:pPr marL="704850" lvl="1" indent="-285750">
              <a:lnSpc>
                <a:spcPct val="150000"/>
              </a:lnSpc>
              <a:spcBef>
                <a:spcPts val="800"/>
              </a:spcBef>
              <a:buClr>
                <a:srgbClr val="000000"/>
              </a:buClr>
              <a:buSzPct val="70000"/>
              <a:buBlip>
                <a:blip r:embed="rId4"/>
              </a:buBlip>
            </a:pPr>
            <a:r>
              <a:rPr lang="en-US" altLang="ko-KR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Spring Framework</a:t>
            </a:r>
            <a:r>
              <a:rPr lang="ko-KR" altLang="en-US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이 관리하는 객체</a:t>
            </a:r>
            <a:r>
              <a:rPr lang="en-US" altLang="ko-KR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(Service, Repository)</a:t>
            </a:r>
            <a:r>
              <a:rPr lang="ko-KR" altLang="en-US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인스턴스</a:t>
            </a:r>
            <a:endParaRPr lang="en-US" altLang="ko-KR" sz="1200" dirty="0">
              <a:solidFill>
                <a:srgbClr val="000000"/>
              </a:solidFill>
              <a:latin typeface="NanumSquare Neo OTF Light" pitchFamily="2" charset="-127"/>
              <a:ea typeface="NanumSquare Neo OTF Light" pitchFamily="2" charset="-127"/>
              <a:cs typeface="Arial"/>
              <a:sym typeface="Arial"/>
            </a:endParaRPr>
          </a:p>
          <a:p>
            <a:pPr marL="361950" indent="-285750">
              <a:lnSpc>
                <a:spcPct val="150000"/>
              </a:lnSpc>
              <a:spcBef>
                <a:spcPts val="800"/>
              </a:spcBef>
              <a:buClr>
                <a:srgbClr val="000000"/>
              </a:buClr>
              <a:buSzPts val="2000"/>
              <a:buBlip>
                <a:blip r:embed="rId3"/>
              </a:buBlip>
            </a:pPr>
            <a:r>
              <a:rPr lang="en-US" altLang="ko-KR" sz="1500" dirty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Arial"/>
                <a:sym typeface="Arial"/>
              </a:rPr>
              <a:t>@</a:t>
            </a:r>
            <a:r>
              <a:rPr lang="en-US" altLang="ko-KR" sz="1500" dirty="0" err="1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Arial"/>
                <a:sym typeface="Arial"/>
              </a:rPr>
              <a:t>Autowired</a:t>
            </a:r>
            <a:endParaRPr lang="ko-KR" altLang="en-US" sz="1500" dirty="0">
              <a:solidFill>
                <a:srgbClr val="000000"/>
              </a:solidFill>
              <a:latin typeface="NanumSquare Neo OTF Regular" pitchFamily="2" charset="-127"/>
              <a:ea typeface="NanumSquare Neo OTF Regular" pitchFamily="2" charset="-127"/>
              <a:cs typeface="Arial"/>
              <a:sym typeface="Arial"/>
            </a:endParaRPr>
          </a:p>
          <a:p>
            <a:pPr marL="704850" lvl="1" indent="-285750">
              <a:lnSpc>
                <a:spcPct val="150000"/>
              </a:lnSpc>
              <a:spcBef>
                <a:spcPts val="800"/>
              </a:spcBef>
              <a:buClr>
                <a:srgbClr val="000000"/>
              </a:buClr>
              <a:buSzPct val="70000"/>
              <a:buBlip>
                <a:blip r:embed="rId4"/>
              </a:buBlip>
            </a:pPr>
            <a:r>
              <a:rPr lang="en-US" altLang="ko-KR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Injection</a:t>
            </a:r>
            <a:r>
              <a:rPr lang="ko-KR" altLang="en-US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이 필요한 부분에 </a:t>
            </a:r>
            <a:r>
              <a:rPr lang="en-US" altLang="ko-KR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@</a:t>
            </a:r>
            <a:r>
              <a:rPr lang="en-US" altLang="ko-KR" sz="1200" dirty="0" err="1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Autowired</a:t>
            </a:r>
            <a:r>
              <a:rPr lang="en-US" altLang="ko-KR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 </a:t>
            </a:r>
            <a:r>
              <a:rPr lang="ko-KR" altLang="en-US" sz="1200" dirty="0" err="1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어노테이션을</a:t>
            </a:r>
            <a:r>
              <a:rPr lang="ko-KR" altLang="en-US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 명시한다</a:t>
            </a:r>
            <a:endParaRPr lang="en-US" altLang="ko-KR" sz="1200" dirty="0">
              <a:solidFill>
                <a:srgbClr val="000000"/>
              </a:solidFill>
              <a:latin typeface="NanumSquare Neo OTF Light" pitchFamily="2" charset="-127"/>
              <a:ea typeface="NanumSquare Neo OTF Light" pitchFamily="2" charset="-127"/>
              <a:cs typeface="Arial"/>
              <a:sym typeface="Arial"/>
            </a:endParaRPr>
          </a:p>
          <a:p>
            <a:pPr marL="704850" lvl="1" indent="-285750">
              <a:lnSpc>
                <a:spcPct val="150000"/>
              </a:lnSpc>
              <a:spcBef>
                <a:spcPts val="800"/>
              </a:spcBef>
              <a:buClr>
                <a:srgbClr val="000000"/>
              </a:buClr>
              <a:buSzPct val="70000"/>
              <a:buBlip>
                <a:blip r:embed="rId4"/>
              </a:buBlip>
            </a:pPr>
            <a:endParaRPr lang="en-US" altLang="ko-KR" sz="1200" dirty="0">
              <a:solidFill>
                <a:srgbClr val="000000"/>
              </a:solidFill>
              <a:latin typeface="NanumSquare Neo OTF Light" pitchFamily="2" charset="-127"/>
              <a:ea typeface="NanumSquare Neo OTF Light" pitchFamily="2" charset="-127"/>
              <a:cs typeface="Arial"/>
              <a:sym typeface="Arial"/>
            </a:endParaRPr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ABB1AA5B-A2E6-06EF-74DE-64A9AD90CD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86162"/>
            <a:ext cx="1728439" cy="444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78444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92;p14">
            <a:extLst>
              <a:ext uri="{FF2B5EF4-FFF2-40B4-BE49-F238E27FC236}">
                <a16:creationId xmlns:a16="http://schemas.microsoft.com/office/drawing/2014/main" id="{EE57A2D8-FAF2-2D03-F0A2-91482D5044C2}"/>
              </a:ext>
            </a:extLst>
          </p:cNvPr>
          <p:cNvSpPr txBox="1">
            <a:spLocks/>
          </p:cNvSpPr>
          <p:nvPr/>
        </p:nvSpPr>
        <p:spPr>
          <a:xfrm>
            <a:off x="545737" y="308219"/>
            <a:ext cx="5766525" cy="605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>
              <a:lnSpc>
                <a:spcPct val="115000"/>
              </a:lnSpc>
            </a:pPr>
            <a:r>
              <a:rPr lang="en-US" altLang="ko-KR" sz="2700" dirty="0">
                <a:latin typeface="NanumSquare Neo OTF ExtraBold" pitchFamily="2" charset="-127"/>
                <a:ea typeface="NanumSquare Neo OTF ExtraBold" pitchFamily="2" charset="-127"/>
              </a:rPr>
              <a:t>Spring Framework:</a:t>
            </a:r>
            <a:r>
              <a:rPr lang="ko-KR" altLang="en-US" sz="2700" dirty="0">
                <a:latin typeface="NanumSquare Neo OTF ExtraBold" pitchFamily="2" charset="-127"/>
                <a:ea typeface="NanumSquare Neo OTF ExtraBold" pitchFamily="2" charset="-127"/>
              </a:rPr>
              <a:t> </a:t>
            </a:r>
            <a:r>
              <a:rPr lang="en-US" altLang="ko-KR" sz="2100" b="0" dirty="0">
                <a:latin typeface="NanumSquare Neo OTF Regular" pitchFamily="2" charset="-127"/>
                <a:ea typeface="NanumSquare Neo OTF Regular" pitchFamily="2" charset="-127"/>
              </a:rPr>
              <a:t>DI,</a:t>
            </a:r>
            <a:r>
              <a:rPr lang="ko-KR" altLang="en-US" sz="2100" b="0" dirty="0">
                <a:latin typeface="NanumSquare Neo OTF Regular" pitchFamily="2" charset="-127"/>
                <a:ea typeface="NanumSquare Neo OTF Regular" pitchFamily="2" charset="-127"/>
              </a:rPr>
              <a:t> </a:t>
            </a:r>
            <a:r>
              <a:rPr lang="en-US" altLang="ko-KR" sz="2100" b="0" dirty="0">
                <a:latin typeface="NanumSquare Neo OTF Regular" pitchFamily="2" charset="-127"/>
                <a:ea typeface="NanumSquare Neo OTF Regular" pitchFamily="2" charset="-127"/>
              </a:rPr>
              <a:t>Bean</a:t>
            </a:r>
            <a:endParaRPr lang="ko-KR" altLang="en-US" sz="2100" b="0" dirty="0">
              <a:latin typeface="NanumSquare Neo OTF Regular" pitchFamily="2" charset="-127"/>
              <a:ea typeface="NanumSquare Neo OTF Regular" pitchFamily="2" charset="-127"/>
            </a:endParaRPr>
          </a:p>
        </p:txBody>
      </p:sp>
      <p:sp>
        <p:nvSpPr>
          <p:cNvPr id="4" name="Google Shape;93;p14">
            <a:extLst>
              <a:ext uri="{FF2B5EF4-FFF2-40B4-BE49-F238E27FC236}">
                <a16:creationId xmlns:a16="http://schemas.microsoft.com/office/drawing/2014/main" id="{58DD05FE-88E1-DD87-925E-0536EB28283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47089" y="914194"/>
            <a:ext cx="5765174" cy="3921087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marL="361950" indent="-285750">
              <a:lnSpc>
                <a:spcPct val="150000"/>
              </a:lnSpc>
              <a:spcBef>
                <a:spcPts val="800"/>
              </a:spcBef>
              <a:buClr>
                <a:srgbClr val="000000"/>
              </a:buClr>
              <a:buSzPts val="2000"/>
              <a:buBlip>
                <a:blip r:embed="rId3"/>
              </a:buBlip>
            </a:pPr>
            <a:r>
              <a:rPr lang="en-US" altLang="ko-KR" sz="1500" dirty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Arial"/>
                <a:sym typeface="Arial"/>
              </a:rPr>
              <a:t>@</a:t>
            </a:r>
            <a:r>
              <a:rPr lang="en-US" altLang="ko-KR" sz="1500" dirty="0" err="1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Arial"/>
                <a:sym typeface="Arial"/>
              </a:rPr>
              <a:t>Autowired</a:t>
            </a:r>
            <a:endParaRPr lang="ko-KR" altLang="en-US" sz="1500" dirty="0">
              <a:solidFill>
                <a:srgbClr val="000000"/>
              </a:solidFill>
              <a:latin typeface="NanumSquare Neo OTF Regular" pitchFamily="2" charset="-127"/>
              <a:ea typeface="NanumSquare Neo OTF Regular" pitchFamily="2" charset="-127"/>
              <a:cs typeface="Arial"/>
              <a:sym typeface="Arial"/>
            </a:endParaRPr>
          </a:p>
          <a:p>
            <a:pPr marL="704850" lvl="1" indent="-285750">
              <a:lnSpc>
                <a:spcPct val="150000"/>
              </a:lnSpc>
              <a:spcBef>
                <a:spcPts val="800"/>
              </a:spcBef>
              <a:buClr>
                <a:srgbClr val="000000"/>
              </a:buClr>
              <a:buSzPct val="70000"/>
              <a:buBlip>
                <a:blip r:embed="rId4"/>
              </a:buBlip>
            </a:pPr>
            <a:r>
              <a:rPr lang="ko-KR" altLang="en-US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멤버객체 또는 생성자에 </a:t>
            </a:r>
            <a:r>
              <a:rPr lang="en-US" altLang="ko-KR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@</a:t>
            </a:r>
            <a:r>
              <a:rPr lang="en-US" altLang="ko-KR" sz="1200" dirty="0" err="1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Autowired</a:t>
            </a:r>
            <a:r>
              <a:rPr lang="ko-KR" altLang="en-US" sz="1200" dirty="0" err="1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를</a:t>
            </a:r>
            <a:r>
              <a:rPr lang="ko-KR" altLang="en-US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 명시하여 </a:t>
            </a:r>
            <a:r>
              <a:rPr lang="en-US" altLang="ko-KR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Bean</a:t>
            </a:r>
            <a:r>
              <a:rPr lang="ko-KR" altLang="en-US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을 </a:t>
            </a:r>
            <a:r>
              <a:rPr lang="ko-KR" altLang="en-US" sz="1200" dirty="0" err="1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주입받는다</a:t>
            </a:r>
            <a:endParaRPr lang="en-US" altLang="ko-KR" sz="1200" dirty="0">
              <a:solidFill>
                <a:srgbClr val="000000"/>
              </a:solidFill>
              <a:latin typeface="NanumSquare Neo OTF Light" pitchFamily="2" charset="-127"/>
              <a:ea typeface="NanumSquare Neo OTF Light" pitchFamily="2" charset="-127"/>
              <a:cs typeface="Arial"/>
              <a:sym typeface="Arial"/>
            </a:endParaRPr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ABB1AA5B-A2E6-06EF-74DE-64A9AD90CD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86162"/>
            <a:ext cx="1728439" cy="444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39AD2D8-7EAC-F364-D624-04329AAB46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8999" y="2220071"/>
            <a:ext cx="5220000" cy="2615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8423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92;p14">
            <a:extLst>
              <a:ext uri="{FF2B5EF4-FFF2-40B4-BE49-F238E27FC236}">
                <a16:creationId xmlns:a16="http://schemas.microsoft.com/office/drawing/2014/main" id="{EE57A2D8-FAF2-2D03-F0A2-91482D5044C2}"/>
              </a:ext>
            </a:extLst>
          </p:cNvPr>
          <p:cNvSpPr txBox="1">
            <a:spLocks/>
          </p:cNvSpPr>
          <p:nvPr/>
        </p:nvSpPr>
        <p:spPr>
          <a:xfrm>
            <a:off x="545737" y="308219"/>
            <a:ext cx="5766525" cy="605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>
              <a:lnSpc>
                <a:spcPct val="115000"/>
              </a:lnSpc>
            </a:pPr>
            <a:r>
              <a:rPr lang="en-US" altLang="ko-KR" sz="2700" dirty="0">
                <a:latin typeface="NanumSquare Neo OTF ExtraBold" pitchFamily="2" charset="-127"/>
                <a:ea typeface="NanumSquare Neo OTF ExtraBold" pitchFamily="2" charset="-127"/>
              </a:rPr>
              <a:t>Spring Framework:</a:t>
            </a:r>
            <a:r>
              <a:rPr lang="ko-KR" altLang="en-US" sz="2700" dirty="0">
                <a:latin typeface="NanumSquare Neo OTF ExtraBold" pitchFamily="2" charset="-127"/>
                <a:ea typeface="NanumSquare Neo OTF ExtraBold" pitchFamily="2" charset="-127"/>
              </a:rPr>
              <a:t> </a:t>
            </a:r>
            <a:r>
              <a:rPr lang="en-US" altLang="ko-KR" sz="2100" b="0" dirty="0">
                <a:latin typeface="NanumSquare Neo OTF Regular" pitchFamily="2" charset="-127"/>
                <a:ea typeface="NanumSquare Neo OTF Regular" pitchFamily="2" charset="-127"/>
              </a:rPr>
              <a:t>DI,</a:t>
            </a:r>
            <a:r>
              <a:rPr lang="ko-KR" altLang="en-US" sz="2100" b="0" dirty="0">
                <a:latin typeface="NanumSquare Neo OTF Regular" pitchFamily="2" charset="-127"/>
                <a:ea typeface="NanumSquare Neo OTF Regular" pitchFamily="2" charset="-127"/>
              </a:rPr>
              <a:t> </a:t>
            </a:r>
            <a:r>
              <a:rPr lang="en-US" altLang="ko-KR" sz="2100" b="0" dirty="0">
                <a:latin typeface="NanumSquare Neo OTF Regular" pitchFamily="2" charset="-127"/>
                <a:ea typeface="NanumSquare Neo OTF Regular" pitchFamily="2" charset="-127"/>
              </a:rPr>
              <a:t>Bean</a:t>
            </a:r>
            <a:endParaRPr lang="ko-KR" altLang="en-US" sz="2100" b="0" dirty="0">
              <a:latin typeface="NanumSquare Neo OTF Regular" pitchFamily="2" charset="-127"/>
              <a:ea typeface="NanumSquare Neo OTF Regular" pitchFamily="2" charset="-127"/>
            </a:endParaRPr>
          </a:p>
        </p:txBody>
      </p:sp>
      <p:sp>
        <p:nvSpPr>
          <p:cNvPr id="4" name="Google Shape;93;p14">
            <a:extLst>
              <a:ext uri="{FF2B5EF4-FFF2-40B4-BE49-F238E27FC236}">
                <a16:creationId xmlns:a16="http://schemas.microsoft.com/office/drawing/2014/main" id="{58DD05FE-88E1-DD87-925E-0536EB28283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47089" y="914194"/>
            <a:ext cx="5765174" cy="3921087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marL="361950" indent="-285750">
              <a:lnSpc>
                <a:spcPct val="150000"/>
              </a:lnSpc>
              <a:spcBef>
                <a:spcPts val="800"/>
              </a:spcBef>
              <a:buClr>
                <a:srgbClr val="000000"/>
              </a:buClr>
              <a:buSzPts val="2000"/>
              <a:buBlip>
                <a:blip r:embed="rId3"/>
              </a:buBlip>
            </a:pPr>
            <a:r>
              <a:rPr lang="en-US" altLang="ko-KR" sz="1500" dirty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Arial"/>
                <a:sym typeface="Arial"/>
              </a:rPr>
              <a:t>@</a:t>
            </a:r>
            <a:r>
              <a:rPr lang="en-US" altLang="ko-KR" sz="1500" dirty="0" err="1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Arial"/>
                <a:sym typeface="Arial"/>
              </a:rPr>
              <a:t>RequiredArgsConstructor</a:t>
            </a:r>
            <a:endParaRPr lang="ko-KR" altLang="en-US" sz="1500" dirty="0">
              <a:solidFill>
                <a:srgbClr val="000000"/>
              </a:solidFill>
              <a:latin typeface="NanumSquare Neo OTF Regular" pitchFamily="2" charset="-127"/>
              <a:ea typeface="NanumSquare Neo OTF Regular" pitchFamily="2" charset="-127"/>
              <a:cs typeface="Arial"/>
              <a:sym typeface="Arial"/>
            </a:endParaRPr>
          </a:p>
          <a:p>
            <a:pPr marL="704850" lvl="1" indent="-285750">
              <a:lnSpc>
                <a:spcPct val="150000"/>
              </a:lnSpc>
              <a:spcBef>
                <a:spcPts val="800"/>
              </a:spcBef>
              <a:buClr>
                <a:srgbClr val="000000"/>
              </a:buClr>
              <a:buSzPct val="70000"/>
              <a:buBlip>
                <a:blip r:embed="rId4"/>
              </a:buBlip>
            </a:pPr>
            <a:r>
              <a:rPr lang="ko-KR" altLang="en-US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자동으로 생성자를 생성</a:t>
            </a:r>
            <a:r>
              <a:rPr lang="en-US" altLang="ko-KR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,</a:t>
            </a:r>
            <a:r>
              <a:rPr lang="ko-KR" altLang="en-US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 </a:t>
            </a:r>
            <a:r>
              <a:rPr lang="en-US" altLang="ko-KR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Spring Framework</a:t>
            </a:r>
            <a:r>
              <a:rPr lang="ko-KR" altLang="en-US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는 생성자가 단 하나라면 </a:t>
            </a:r>
            <a:r>
              <a:rPr lang="en-US" altLang="ko-KR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@</a:t>
            </a:r>
            <a:r>
              <a:rPr lang="en-US" altLang="ko-KR" sz="1200" err="1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Autowired</a:t>
            </a:r>
            <a:r>
              <a:rPr lang="ko-KR" altLang="en-US" sz="120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없이도 알아서 </a:t>
            </a:r>
            <a:r>
              <a:rPr lang="ko-KR" altLang="en-US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의존성 주입을 한다</a:t>
            </a:r>
            <a:endParaRPr lang="en-US" altLang="ko-KR" sz="1200" dirty="0">
              <a:solidFill>
                <a:srgbClr val="000000"/>
              </a:solidFill>
              <a:latin typeface="NanumSquare Neo OTF Light" pitchFamily="2" charset="-127"/>
              <a:ea typeface="NanumSquare Neo OTF Light" pitchFamily="2" charset="-127"/>
              <a:cs typeface="Arial"/>
              <a:sym typeface="Arial"/>
            </a:endParaRPr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ABB1AA5B-A2E6-06EF-74DE-64A9AD90CD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86162"/>
            <a:ext cx="1728439" cy="444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9F55CD6-E7BE-4D2F-B139-55111970BD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8999" y="2156177"/>
            <a:ext cx="5220000" cy="2679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4634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92;p14">
            <a:extLst>
              <a:ext uri="{FF2B5EF4-FFF2-40B4-BE49-F238E27FC236}">
                <a16:creationId xmlns:a16="http://schemas.microsoft.com/office/drawing/2014/main" id="{EE57A2D8-FAF2-2D03-F0A2-91482D5044C2}"/>
              </a:ext>
            </a:extLst>
          </p:cNvPr>
          <p:cNvSpPr txBox="1">
            <a:spLocks/>
          </p:cNvSpPr>
          <p:nvPr/>
        </p:nvSpPr>
        <p:spPr>
          <a:xfrm>
            <a:off x="545737" y="308219"/>
            <a:ext cx="5766525" cy="605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>
              <a:lnSpc>
                <a:spcPct val="115000"/>
              </a:lnSpc>
            </a:pPr>
            <a:r>
              <a:rPr lang="en-US" altLang="ko-KR" sz="2700" dirty="0">
                <a:latin typeface="NanumSquare Neo OTF ExtraBold" pitchFamily="2" charset="-127"/>
                <a:ea typeface="NanumSquare Neo OTF ExtraBold" pitchFamily="2" charset="-127"/>
              </a:rPr>
              <a:t>Spring: </a:t>
            </a:r>
            <a:r>
              <a:rPr lang="ko-KR" altLang="en-US" sz="2100" b="0" dirty="0">
                <a:latin typeface="NanumSquare Neo OTF Regular" pitchFamily="2" charset="-127"/>
                <a:ea typeface="NanumSquare Neo OTF Regular" pitchFamily="2" charset="-127"/>
              </a:rPr>
              <a:t>스프링의 기본 철학</a:t>
            </a:r>
          </a:p>
        </p:txBody>
      </p:sp>
      <p:sp>
        <p:nvSpPr>
          <p:cNvPr id="3" name="Google Shape;93;p14">
            <a:extLst>
              <a:ext uri="{FF2B5EF4-FFF2-40B4-BE49-F238E27FC236}">
                <a16:creationId xmlns:a16="http://schemas.microsoft.com/office/drawing/2014/main" id="{6C06B34A-9776-1F04-C53F-E29453EAF22C}"/>
              </a:ext>
            </a:extLst>
          </p:cNvPr>
          <p:cNvSpPr txBox="1">
            <a:spLocks/>
          </p:cNvSpPr>
          <p:nvPr/>
        </p:nvSpPr>
        <p:spPr>
          <a:xfrm>
            <a:off x="547089" y="914194"/>
            <a:ext cx="5765174" cy="3921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342900" marR="0" lvl="0" indent="-23336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685800" marR="0" lvl="1" indent="-223838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028700" marR="0" lvl="2" indent="-223838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371600" marR="0" lvl="3" indent="-223838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1714500" marR="0" lvl="4" indent="-223838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057400" marR="0" lvl="5" indent="-223838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2400300" marR="0" lvl="6" indent="-223838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2743200" marR="0" lvl="7" indent="-223838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3086100" marR="0" lvl="8" indent="-223838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361950" indent="-285750">
              <a:lnSpc>
                <a:spcPct val="150000"/>
              </a:lnSpc>
              <a:spcBef>
                <a:spcPts val="800"/>
              </a:spcBef>
              <a:buClr>
                <a:srgbClr val="000000"/>
              </a:buClr>
              <a:buSzPts val="2000"/>
              <a:buBlip>
                <a:blip r:embed="rId3"/>
              </a:buBlip>
            </a:pPr>
            <a:r>
              <a:rPr lang="ko-KR" altLang="en-US" sz="1500" dirty="0">
                <a:solidFill>
                  <a:srgbClr val="000000"/>
                </a:solidFill>
                <a:latin typeface="NanumSquare Neo OTF Bold" pitchFamily="2" charset="-127"/>
                <a:ea typeface="NanumSquare Neo OTF Bold" pitchFamily="2" charset="-127"/>
                <a:cs typeface="Arial"/>
                <a:sym typeface="Arial"/>
              </a:rPr>
              <a:t>모든 레벨에서 선택권을 제공한다</a:t>
            </a:r>
            <a:endParaRPr lang="en-US" altLang="ko-KR" sz="1200" dirty="0">
              <a:solidFill>
                <a:srgbClr val="000000"/>
              </a:solidFill>
              <a:latin typeface="NanumSquare Neo OTF Bold" pitchFamily="2" charset="-127"/>
              <a:ea typeface="NanumSquare Neo OTF Bold" pitchFamily="2" charset="-127"/>
              <a:cs typeface="Arial"/>
              <a:sym typeface="Arial"/>
            </a:endParaRPr>
          </a:p>
          <a:p>
            <a:pPr marL="704850" lvl="1" indent="-285750">
              <a:lnSpc>
                <a:spcPct val="150000"/>
              </a:lnSpc>
              <a:spcBef>
                <a:spcPts val="800"/>
              </a:spcBef>
              <a:buClr>
                <a:srgbClr val="000000"/>
              </a:buClr>
              <a:buSzPct val="70000"/>
              <a:buBlip>
                <a:blip r:embed="rId4"/>
              </a:buBlip>
            </a:pPr>
            <a:r>
              <a:rPr lang="ko-KR" altLang="en-US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커스텀이 대부분 가능함</a:t>
            </a:r>
          </a:p>
          <a:p>
            <a:pPr marL="361950" indent="-285750">
              <a:lnSpc>
                <a:spcPct val="150000"/>
              </a:lnSpc>
              <a:spcBef>
                <a:spcPts val="800"/>
              </a:spcBef>
              <a:buClr>
                <a:srgbClr val="000000"/>
              </a:buClr>
              <a:buSzPts val="2000"/>
              <a:buBlip>
                <a:blip r:embed="rId3"/>
              </a:buBlip>
            </a:pPr>
            <a:r>
              <a:rPr lang="ko-KR" altLang="en-US" sz="1500" b="1" dirty="0">
                <a:solidFill>
                  <a:srgbClr val="000000"/>
                </a:solidFill>
                <a:latin typeface="NanumSquare Neo OTF Bold" pitchFamily="2" charset="-127"/>
                <a:ea typeface="NanumSquare Neo OTF Bold" pitchFamily="2" charset="-127"/>
                <a:cs typeface="Arial"/>
                <a:sym typeface="Arial"/>
              </a:rPr>
              <a:t>다양한 관점을 수용한다</a:t>
            </a:r>
            <a:endParaRPr lang="en-US" altLang="ko-KR" sz="1200" b="1" dirty="0">
              <a:solidFill>
                <a:srgbClr val="000000"/>
              </a:solidFill>
              <a:latin typeface="NanumSquare Neo OTF Bold" pitchFamily="2" charset="-127"/>
              <a:ea typeface="NanumSquare Neo OTF Bold" pitchFamily="2" charset="-127"/>
              <a:cs typeface="Arial"/>
              <a:sym typeface="Arial"/>
            </a:endParaRPr>
          </a:p>
          <a:p>
            <a:pPr marL="704850" lvl="1" indent="-285750">
              <a:lnSpc>
                <a:spcPct val="150000"/>
              </a:lnSpc>
              <a:spcBef>
                <a:spcPts val="800"/>
              </a:spcBef>
              <a:buClr>
                <a:srgbClr val="000000"/>
              </a:buClr>
              <a:buSzPct val="70000"/>
              <a:buBlip>
                <a:blip r:embed="rId4"/>
              </a:buBlip>
            </a:pPr>
            <a:r>
              <a:rPr lang="ko-KR" altLang="en-US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관점지향 프로그래밍</a:t>
            </a:r>
            <a:endParaRPr lang="en-US" altLang="ko-KR" sz="1500" dirty="0">
              <a:solidFill>
                <a:srgbClr val="000000"/>
              </a:solidFill>
              <a:latin typeface="NanumSquare Neo OTF Regular" pitchFamily="2" charset="-127"/>
              <a:ea typeface="NanumSquare Neo OTF Regular" pitchFamily="2" charset="-127"/>
              <a:cs typeface="Arial"/>
              <a:sym typeface="Arial"/>
            </a:endParaRPr>
          </a:p>
          <a:p>
            <a:pPr marL="361950" indent="-285750">
              <a:lnSpc>
                <a:spcPct val="150000"/>
              </a:lnSpc>
              <a:spcBef>
                <a:spcPts val="800"/>
              </a:spcBef>
              <a:buClr>
                <a:srgbClr val="000000"/>
              </a:buClr>
              <a:buSzPts val="2000"/>
              <a:buBlip>
                <a:blip r:embed="rId3"/>
              </a:buBlip>
            </a:pPr>
            <a:r>
              <a:rPr lang="ko-KR" altLang="en-US" sz="1500" b="1" dirty="0">
                <a:solidFill>
                  <a:srgbClr val="000000"/>
                </a:solidFill>
                <a:latin typeface="NanumSquare Neo OTF Bold" pitchFamily="2" charset="-127"/>
                <a:ea typeface="NanumSquare Neo OTF Bold" pitchFamily="2" charset="-127"/>
                <a:cs typeface="Arial"/>
                <a:sym typeface="Arial"/>
              </a:rPr>
              <a:t>이전 버전과 강력한 호환성을 유지한다 </a:t>
            </a:r>
            <a:endParaRPr lang="en-US" altLang="ko-KR" sz="1200" b="1" dirty="0">
              <a:solidFill>
                <a:srgbClr val="000000"/>
              </a:solidFill>
              <a:latin typeface="NanumSquare Neo OTF Bold" pitchFamily="2" charset="-127"/>
              <a:ea typeface="NanumSquare Neo OTF Bold" pitchFamily="2" charset="-127"/>
              <a:cs typeface="Arial"/>
              <a:sym typeface="Arial"/>
            </a:endParaRPr>
          </a:p>
          <a:p>
            <a:pPr marL="361950" indent="-285750">
              <a:lnSpc>
                <a:spcPct val="150000"/>
              </a:lnSpc>
              <a:spcBef>
                <a:spcPts val="800"/>
              </a:spcBef>
              <a:buClr>
                <a:srgbClr val="000000"/>
              </a:buClr>
              <a:buSzPts val="2000"/>
              <a:buBlip>
                <a:blip r:embed="rId3"/>
              </a:buBlip>
            </a:pPr>
            <a:r>
              <a:rPr lang="en-US" altLang="ko-KR" sz="1500" b="1" dirty="0">
                <a:solidFill>
                  <a:srgbClr val="000000"/>
                </a:solidFill>
                <a:latin typeface="NanumSquare Neo OTF Bold" pitchFamily="2" charset="-127"/>
                <a:ea typeface="NanumSquare Neo OTF Bold" pitchFamily="2" charset="-127"/>
                <a:cs typeface="Arial"/>
                <a:sym typeface="Arial"/>
              </a:rPr>
              <a:t>API </a:t>
            </a:r>
            <a:r>
              <a:rPr lang="ko-KR" altLang="en-US" sz="1500" b="1" dirty="0">
                <a:solidFill>
                  <a:srgbClr val="000000"/>
                </a:solidFill>
                <a:latin typeface="NanumSquare Neo OTF Bold" pitchFamily="2" charset="-127"/>
                <a:ea typeface="NanumSquare Neo OTF Bold" pitchFamily="2" charset="-127"/>
                <a:cs typeface="Arial"/>
                <a:sym typeface="Arial"/>
              </a:rPr>
              <a:t>설계에 관심을 기울인다</a:t>
            </a:r>
            <a:endParaRPr lang="en-US" altLang="ko-KR" sz="1200" b="1" dirty="0">
              <a:solidFill>
                <a:srgbClr val="000000"/>
              </a:solidFill>
              <a:latin typeface="NanumSquare Neo OTF Bold" pitchFamily="2" charset="-127"/>
              <a:ea typeface="NanumSquare Neo OTF Bold" pitchFamily="2" charset="-127"/>
              <a:cs typeface="Arial"/>
              <a:sym typeface="Arial"/>
            </a:endParaRPr>
          </a:p>
          <a:p>
            <a:pPr marL="704850" lvl="1" indent="-285750">
              <a:lnSpc>
                <a:spcPct val="150000"/>
              </a:lnSpc>
              <a:spcBef>
                <a:spcPts val="800"/>
              </a:spcBef>
              <a:buClr>
                <a:srgbClr val="000000"/>
              </a:buClr>
              <a:buSzPct val="70000"/>
              <a:buBlip>
                <a:blip r:embed="rId4"/>
              </a:buBlip>
            </a:pPr>
            <a:r>
              <a:rPr lang="ko-KR" altLang="en-US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다양한 디자인 패턴이 복잡하게 적용됨</a:t>
            </a:r>
            <a:endParaRPr lang="en-US" altLang="ko-KR" sz="1500" dirty="0">
              <a:solidFill>
                <a:srgbClr val="000000"/>
              </a:solidFill>
              <a:latin typeface="NanumSquare Neo OTF Light" pitchFamily="2" charset="-127"/>
              <a:ea typeface="NanumSquare Neo OTF Light" pitchFamily="2" charset="-127"/>
              <a:cs typeface="Arial"/>
              <a:sym typeface="Arial"/>
            </a:endParaRPr>
          </a:p>
          <a:p>
            <a:pPr marL="361950" indent="-285750">
              <a:lnSpc>
                <a:spcPct val="150000"/>
              </a:lnSpc>
              <a:spcBef>
                <a:spcPts val="800"/>
              </a:spcBef>
              <a:buClr>
                <a:srgbClr val="000000"/>
              </a:buClr>
              <a:buSzPts val="2000"/>
              <a:buBlip>
                <a:blip r:embed="rId3"/>
              </a:buBlip>
            </a:pPr>
            <a:r>
              <a:rPr lang="ko-KR" altLang="en-US" sz="1500" b="1" dirty="0">
                <a:solidFill>
                  <a:srgbClr val="000000"/>
                </a:solidFill>
                <a:latin typeface="NanumSquare Neo OTF Bold" pitchFamily="2" charset="-127"/>
                <a:ea typeface="NanumSquare Neo OTF Bold" pitchFamily="2" charset="-127"/>
                <a:cs typeface="Arial"/>
                <a:sym typeface="Arial"/>
              </a:rPr>
              <a:t>코드 퀄리티에 대한 높은 기준을 설정한다</a:t>
            </a:r>
            <a:r>
              <a:rPr lang="en-US" altLang="ko-KR" sz="1500" b="1" dirty="0">
                <a:solidFill>
                  <a:srgbClr val="000000"/>
                </a:solidFill>
                <a:latin typeface="NanumSquare Neo OTF Bold" pitchFamily="2" charset="-127"/>
                <a:ea typeface="NanumSquare Neo OTF Bold" pitchFamily="2" charset="-127"/>
                <a:cs typeface="Arial"/>
                <a:sym typeface="Arial"/>
              </a:rPr>
              <a:t>.</a:t>
            </a:r>
            <a:endParaRPr lang="en-US" altLang="ko-KR" sz="1200" b="1" dirty="0">
              <a:solidFill>
                <a:srgbClr val="000000"/>
              </a:solidFill>
              <a:latin typeface="NanumSquare Neo OTF Bold" pitchFamily="2" charset="-127"/>
              <a:ea typeface="NanumSquare Neo OTF Bold" pitchFamily="2" charset="-127"/>
              <a:cs typeface="Arial"/>
              <a:sym typeface="Arial"/>
            </a:endParaRPr>
          </a:p>
          <a:p>
            <a:pPr marL="704850" lvl="1" indent="-285750">
              <a:lnSpc>
                <a:spcPct val="150000"/>
              </a:lnSpc>
              <a:spcBef>
                <a:spcPts val="800"/>
              </a:spcBef>
              <a:buClr>
                <a:srgbClr val="000000"/>
              </a:buClr>
              <a:buSzPct val="70000"/>
              <a:buBlip>
                <a:blip r:embed="rId4"/>
              </a:buBlip>
            </a:pPr>
            <a:endParaRPr lang="en-US" altLang="ko-KR" sz="1200" dirty="0">
              <a:solidFill>
                <a:srgbClr val="000000"/>
              </a:solidFill>
              <a:latin typeface="NanumSquare Neo OTF Regular" pitchFamily="2" charset="-127"/>
              <a:ea typeface="NanumSquare Neo OTF Regular" pitchFamily="2" charset="-127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172111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>
            <a:spLocks noGrp="1"/>
          </p:cNvSpPr>
          <p:nvPr>
            <p:ph type="body" idx="1"/>
          </p:nvPr>
        </p:nvSpPr>
        <p:spPr>
          <a:xfrm>
            <a:off x="547089" y="914194"/>
            <a:ext cx="5765174" cy="3921087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marL="361950" indent="-285750">
              <a:lnSpc>
                <a:spcPct val="150000"/>
              </a:lnSpc>
              <a:spcBef>
                <a:spcPts val="800"/>
              </a:spcBef>
              <a:buClr>
                <a:srgbClr val="000000"/>
              </a:buClr>
              <a:buSzPts val="2000"/>
              <a:buBlip>
                <a:blip r:embed="rId3"/>
              </a:buBlip>
            </a:pPr>
            <a:r>
              <a:rPr lang="ko-KR" altLang="en-US" sz="1500" b="1" dirty="0" err="1">
                <a:solidFill>
                  <a:srgbClr val="000000"/>
                </a:solidFill>
                <a:latin typeface="NanumSquare Neo OTF Bold" pitchFamily="2" charset="-127"/>
                <a:ea typeface="NanumSquare Neo OTF Bold" pitchFamily="2" charset="-127"/>
                <a:cs typeface="Arial"/>
                <a:sym typeface="Arial"/>
              </a:rPr>
              <a:t>코드예제를</a:t>
            </a:r>
            <a:r>
              <a:rPr lang="ko-KR" altLang="en-US" sz="1500" b="1" dirty="0">
                <a:solidFill>
                  <a:srgbClr val="000000"/>
                </a:solidFill>
                <a:latin typeface="NanumSquare Neo OTF Bold" pitchFamily="2" charset="-127"/>
                <a:ea typeface="NanumSquare Neo OTF Bold" pitchFamily="2" charset="-127"/>
                <a:cs typeface="Arial"/>
                <a:sym typeface="Arial"/>
              </a:rPr>
              <a:t> 위한 환경설정</a:t>
            </a:r>
            <a:endParaRPr lang="en-US" altLang="ko-KR" sz="1200" dirty="0">
              <a:solidFill>
                <a:srgbClr val="000000"/>
              </a:solidFill>
              <a:latin typeface="NanumSquare Neo OTF Light" pitchFamily="2" charset="-127"/>
              <a:ea typeface="NanumSquare Neo OTF Light" pitchFamily="2" charset="-127"/>
              <a:cs typeface="Arial"/>
              <a:sym typeface="Arial"/>
            </a:endParaRPr>
          </a:p>
          <a:p>
            <a:pPr marL="704850" lvl="1" indent="-285750">
              <a:lnSpc>
                <a:spcPct val="150000"/>
              </a:lnSpc>
              <a:spcBef>
                <a:spcPts val="800"/>
              </a:spcBef>
              <a:buClr>
                <a:srgbClr val="000000"/>
              </a:buClr>
              <a:buSzPct val="70000"/>
              <a:buBlip>
                <a:blip r:embed="rId4"/>
              </a:buBlip>
            </a:pPr>
            <a:r>
              <a:rPr lang="ko-KR" altLang="en-US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데이터베이스</a:t>
            </a:r>
            <a:endParaRPr lang="en-US" altLang="ko-KR" sz="1200" dirty="0">
              <a:solidFill>
                <a:srgbClr val="000000"/>
              </a:solidFill>
              <a:latin typeface="NanumSquare Neo OTF Light" pitchFamily="2" charset="-127"/>
              <a:ea typeface="NanumSquare Neo OTF Light" pitchFamily="2" charset="-127"/>
              <a:cs typeface="Arial"/>
              <a:sym typeface="Arial"/>
            </a:endParaRPr>
          </a:p>
          <a:p>
            <a:pPr marL="704850" lvl="1" indent="-285750">
              <a:lnSpc>
                <a:spcPct val="150000"/>
              </a:lnSpc>
              <a:spcBef>
                <a:spcPts val="800"/>
              </a:spcBef>
              <a:buClr>
                <a:srgbClr val="000000"/>
              </a:buClr>
              <a:buSzPct val="70000"/>
              <a:buBlip>
                <a:blip r:embed="rId4"/>
              </a:buBlip>
            </a:pPr>
            <a:r>
              <a:rPr lang="ko-KR" altLang="en-US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자바환경 </a:t>
            </a:r>
            <a:r>
              <a:rPr lang="en-US" altLang="ko-KR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(JDK, JRE)</a:t>
            </a:r>
          </a:p>
          <a:p>
            <a:pPr marL="704850" lvl="1" indent="-285750">
              <a:lnSpc>
                <a:spcPct val="150000"/>
              </a:lnSpc>
              <a:spcBef>
                <a:spcPts val="800"/>
              </a:spcBef>
              <a:buClr>
                <a:srgbClr val="000000"/>
              </a:buClr>
              <a:buSzPct val="70000"/>
              <a:buBlip>
                <a:blip r:embed="rId4"/>
              </a:buBlip>
            </a:pPr>
            <a:r>
              <a:rPr lang="en-US" altLang="ko-KR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IDE</a:t>
            </a:r>
            <a:r>
              <a:rPr lang="ko-KR" altLang="en-US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 환경설정 등</a:t>
            </a:r>
            <a:r>
              <a:rPr lang="en-US" altLang="ko-KR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...</a:t>
            </a:r>
            <a:endParaRPr lang="ko-KR" altLang="en-US" sz="1200" strike="sngStrike" dirty="0">
              <a:solidFill>
                <a:srgbClr val="000000"/>
              </a:solidFill>
              <a:latin typeface="NanumSquare Neo OTF Light" pitchFamily="2" charset="-127"/>
              <a:ea typeface="NanumSquare Neo OTF Light" pitchFamily="2" charset="-127"/>
              <a:cs typeface="Arial"/>
              <a:sym typeface="Arial"/>
            </a:endParaRPr>
          </a:p>
          <a:p>
            <a:pPr marL="361950" indent="-285750">
              <a:lnSpc>
                <a:spcPct val="150000"/>
              </a:lnSpc>
              <a:spcBef>
                <a:spcPts val="800"/>
              </a:spcBef>
              <a:buClr>
                <a:srgbClr val="000000"/>
              </a:buClr>
              <a:buSzPts val="2000"/>
              <a:buBlip>
                <a:blip r:embed="rId3"/>
              </a:buBlip>
            </a:pPr>
            <a:r>
              <a:rPr lang="ko-KR" altLang="en-US" sz="1500" b="1" dirty="0">
                <a:solidFill>
                  <a:srgbClr val="000000"/>
                </a:solidFill>
                <a:latin typeface="NanumSquare Neo OTF Bold" pitchFamily="2" charset="-127"/>
                <a:ea typeface="NanumSquare Neo OTF Bold" pitchFamily="2" charset="-127"/>
                <a:cs typeface="Arial"/>
                <a:sym typeface="Arial"/>
              </a:rPr>
              <a:t>프로젝트 디렉토리 구조 이해</a:t>
            </a:r>
            <a:endParaRPr lang="en-US" altLang="ko-KR" sz="1500" b="1" dirty="0">
              <a:solidFill>
                <a:srgbClr val="000000"/>
              </a:solidFill>
              <a:latin typeface="NanumSquare Neo OTF Bold" pitchFamily="2" charset="-127"/>
              <a:ea typeface="NanumSquare Neo OTF Bold" pitchFamily="2" charset="-127"/>
              <a:cs typeface="Arial"/>
              <a:sym typeface="Arial"/>
            </a:endParaRPr>
          </a:p>
          <a:p>
            <a:pPr marL="704850" lvl="1" indent="-285750">
              <a:lnSpc>
                <a:spcPct val="150000"/>
              </a:lnSpc>
              <a:spcBef>
                <a:spcPts val="800"/>
              </a:spcBef>
              <a:buClr>
                <a:srgbClr val="000000"/>
              </a:buClr>
              <a:buSzPct val="70000"/>
              <a:buBlip>
                <a:blip r:embed="rId4"/>
              </a:buBlip>
            </a:pPr>
            <a:r>
              <a:rPr lang="ko-KR" altLang="en-US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프로젝트 디렉토리 어느 위치에 어떤 파일이 있는지</a:t>
            </a:r>
            <a:endParaRPr lang="en-US" altLang="ko-KR" sz="1200" dirty="0">
              <a:solidFill>
                <a:srgbClr val="000000"/>
              </a:solidFill>
              <a:latin typeface="NanumSquare Neo OTF Light" pitchFamily="2" charset="-127"/>
              <a:ea typeface="NanumSquare Neo OTF Light" pitchFamily="2" charset="-127"/>
              <a:cs typeface="Arial"/>
              <a:sym typeface="Arial"/>
            </a:endParaRPr>
          </a:p>
          <a:p>
            <a:pPr marL="704850" lvl="1" indent="-285750">
              <a:lnSpc>
                <a:spcPct val="150000"/>
              </a:lnSpc>
              <a:spcBef>
                <a:spcPts val="800"/>
              </a:spcBef>
              <a:buClr>
                <a:srgbClr val="000000"/>
              </a:buClr>
              <a:buSzPct val="70000"/>
              <a:buBlip>
                <a:blip r:embed="rId4"/>
              </a:buBlip>
            </a:pPr>
            <a:r>
              <a:rPr lang="ko-KR" altLang="en-US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각 파일이 어떤 역할을 하는지</a:t>
            </a:r>
            <a:r>
              <a:rPr lang="en-US" altLang="ko-KR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,</a:t>
            </a:r>
            <a:r>
              <a:rPr lang="ko-KR" altLang="en-US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 어떤 정보를 기술하는지</a:t>
            </a:r>
          </a:p>
          <a:p>
            <a:pPr marL="419100" lvl="1" indent="0">
              <a:lnSpc>
                <a:spcPct val="150000"/>
              </a:lnSpc>
              <a:spcBef>
                <a:spcPts val="800"/>
              </a:spcBef>
              <a:buClr>
                <a:srgbClr val="000000"/>
              </a:buClr>
              <a:buSzPct val="70000"/>
              <a:buNone/>
            </a:pPr>
            <a:endParaRPr lang="en-US" altLang="ko-KR" sz="1200" dirty="0">
              <a:solidFill>
                <a:srgbClr val="000000"/>
              </a:solidFill>
              <a:latin typeface="NanumSquare Neo OTF Light" pitchFamily="2" charset="-127"/>
              <a:ea typeface="NanumSquare Neo OTF Light" pitchFamily="2" charset="-127"/>
              <a:cs typeface="Arial"/>
              <a:sym typeface="Arial"/>
            </a:endParaRPr>
          </a:p>
          <a:p>
            <a:pPr marL="704850" lvl="1" indent="-285750">
              <a:lnSpc>
                <a:spcPct val="150000"/>
              </a:lnSpc>
              <a:spcBef>
                <a:spcPts val="800"/>
              </a:spcBef>
              <a:buClr>
                <a:srgbClr val="000000"/>
              </a:buClr>
              <a:buSzPct val="70000"/>
              <a:buBlip>
                <a:blip r:embed="rId4"/>
              </a:buBlip>
            </a:pPr>
            <a:endParaRPr lang="en-US" altLang="ko-KR" sz="1200" dirty="0">
              <a:solidFill>
                <a:srgbClr val="000000"/>
              </a:solidFill>
              <a:latin typeface="NanumSquare Neo OTF Light" pitchFamily="2" charset="-127"/>
              <a:ea typeface="NanumSquare Neo OTF Light" pitchFamily="2" charset="-127"/>
              <a:cs typeface="Arial"/>
              <a:sym typeface="Arial"/>
            </a:endParaRPr>
          </a:p>
        </p:txBody>
      </p:sp>
      <p:sp>
        <p:nvSpPr>
          <p:cNvPr id="2" name="Google Shape;92;p14">
            <a:extLst>
              <a:ext uri="{FF2B5EF4-FFF2-40B4-BE49-F238E27FC236}">
                <a16:creationId xmlns:a16="http://schemas.microsoft.com/office/drawing/2014/main" id="{EE57A2D8-FAF2-2D03-F0A2-91482D5044C2}"/>
              </a:ext>
            </a:extLst>
          </p:cNvPr>
          <p:cNvSpPr txBox="1">
            <a:spLocks/>
          </p:cNvSpPr>
          <p:nvPr/>
        </p:nvSpPr>
        <p:spPr>
          <a:xfrm>
            <a:off x="545737" y="308219"/>
            <a:ext cx="5766525" cy="605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>
              <a:lnSpc>
                <a:spcPct val="115000"/>
              </a:lnSpc>
            </a:pPr>
            <a:r>
              <a:rPr lang="ko-KR" altLang="en-US" sz="2700" dirty="0">
                <a:latin typeface="NanumSquare Neo OTF ExtraBold" pitchFamily="2" charset="-127"/>
                <a:ea typeface="NanumSquare Neo OTF ExtraBold" pitchFamily="2" charset="-127"/>
              </a:rPr>
              <a:t>오늘 할 일</a:t>
            </a:r>
            <a:endParaRPr lang="ko-KR" altLang="en-US" sz="2100" b="0" dirty="0">
              <a:latin typeface="NanumSquare Neo OTF Regular" pitchFamily="2" charset="-127"/>
              <a:ea typeface="NanumSquare Neo OTF Regular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938231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92;p14">
            <a:extLst>
              <a:ext uri="{FF2B5EF4-FFF2-40B4-BE49-F238E27FC236}">
                <a16:creationId xmlns:a16="http://schemas.microsoft.com/office/drawing/2014/main" id="{EE57A2D8-FAF2-2D03-F0A2-91482D5044C2}"/>
              </a:ext>
            </a:extLst>
          </p:cNvPr>
          <p:cNvSpPr txBox="1">
            <a:spLocks/>
          </p:cNvSpPr>
          <p:nvPr/>
        </p:nvSpPr>
        <p:spPr>
          <a:xfrm>
            <a:off x="545737" y="308219"/>
            <a:ext cx="5766525" cy="605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>
              <a:lnSpc>
                <a:spcPct val="115000"/>
              </a:lnSpc>
            </a:pPr>
            <a:r>
              <a:rPr lang="en-US" altLang="ko-KR" sz="2700" dirty="0">
                <a:latin typeface="NanumSquare Neo OTF ExtraBold" pitchFamily="2" charset="-127"/>
                <a:ea typeface="NanumSquare Neo OTF ExtraBold" pitchFamily="2" charset="-127"/>
              </a:rPr>
              <a:t>Spring Framework:</a:t>
            </a:r>
            <a:r>
              <a:rPr lang="ko-KR" altLang="en-US" sz="2700" dirty="0">
                <a:latin typeface="NanumSquare Neo OTF ExtraBold" pitchFamily="2" charset="-127"/>
                <a:ea typeface="NanumSquare Neo OTF ExtraBold" pitchFamily="2" charset="-127"/>
              </a:rPr>
              <a:t> </a:t>
            </a:r>
            <a:r>
              <a:rPr lang="en-US" altLang="ko-KR" sz="2100" b="0" dirty="0">
                <a:latin typeface="NanumSquare Neo OTF Regular" pitchFamily="2" charset="-127"/>
                <a:ea typeface="NanumSquare Neo OTF Regular" pitchFamily="2" charset="-127"/>
              </a:rPr>
              <a:t>entity</a:t>
            </a:r>
            <a:endParaRPr lang="ko-KR" altLang="en-US" sz="2100" b="0" dirty="0">
              <a:latin typeface="NanumSquare Neo OTF Regular" pitchFamily="2" charset="-127"/>
              <a:ea typeface="NanumSquare Neo OTF Regular" pitchFamily="2" charset="-127"/>
            </a:endParaRPr>
          </a:p>
        </p:txBody>
      </p:sp>
      <p:sp>
        <p:nvSpPr>
          <p:cNvPr id="4" name="Google Shape;93;p14">
            <a:extLst>
              <a:ext uri="{FF2B5EF4-FFF2-40B4-BE49-F238E27FC236}">
                <a16:creationId xmlns:a16="http://schemas.microsoft.com/office/drawing/2014/main" id="{58DD05FE-88E1-DD87-925E-0536EB28283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47089" y="914194"/>
            <a:ext cx="5765174" cy="3921087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marL="361950" indent="-285750">
              <a:lnSpc>
                <a:spcPct val="150000"/>
              </a:lnSpc>
              <a:spcBef>
                <a:spcPts val="800"/>
              </a:spcBef>
              <a:buClr>
                <a:srgbClr val="000000"/>
              </a:buClr>
              <a:buSzPts val="2000"/>
              <a:buBlip>
                <a:blip r:embed="rId3"/>
              </a:buBlip>
            </a:pPr>
            <a:r>
              <a:rPr lang="en-US" altLang="ko-KR" sz="1500" dirty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Arial"/>
                <a:sym typeface="Arial"/>
              </a:rPr>
              <a:t>Database</a:t>
            </a:r>
            <a:r>
              <a:rPr lang="ko-KR" altLang="en-US" sz="1500" dirty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Arial"/>
                <a:sym typeface="Arial"/>
              </a:rPr>
              <a:t>상에 같은 유형의 데이터는 같은 </a:t>
            </a:r>
            <a:r>
              <a:rPr lang="en-US" altLang="ko-KR" sz="1500" dirty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Arial"/>
                <a:sym typeface="Arial"/>
              </a:rPr>
              <a:t>Table</a:t>
            </a:r>
            <a:r>
              <a:rPr lang="ko-KR" altLang="en-US" sz="1500" dirty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Arial"/>
                <a:sym typeface="Arial"/>
              </a:rPr>
              <a:t>에 저장</a:t>
            </a:r>
          </a:p>
          <a:p>
            <a:pPr marL="704850" lvl="1" indent="-285750">
              <a:lnSpc>
                <a:spcPct val="150000"/>
              </a:lnSpc>
              <a:spcBef>
                <a:spcPts val="800"/>
              </a:spcBef>
              <a:buClr>
                <a:srgbClr val="000000"/>
              </a:buClr>
              <a:buSzPct val="70000"/>
              <a:buBlip>
                <a:blip r:embed="rId4"/>
              </a:buBlip>
            </a:pPr>
            <a:r>
              <a:rPr lang="en-US" altLang="ko-KR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Table</a:t>
            </a:r>
            <a:r>
              <a:rPr lang="ko-KR" altLang="en-US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은</a:t>
            </a:r>
            <a:r>
              <a:rPr lang="en-US" altLang="ko-KR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 </a:t>
            </a:r>
            <a:r>
              <a:rPr lang="ko-KR" altLang="en-US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여러 속성</a:t>
            </a:r>
            <a:r>
              <a:rPr lang="en-US" altLang="ko-KR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(Column)</a:t>
            </a:r>
            <a:r>
              <a:rPr lang="ko-KR" altLang="en-US" sz="1200" dirty="0" err="1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으로</a:t>
            </a:r>
            <a:r>
              <a:rPr lang="ko-KR" altLang="en-US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 구성되어 있다</a:t>
            </a:r>
            <a:r>
              <a:rPr lang="en-US" altLang="ko-KR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.</a:t>
            </a:r>
          </a:p>
          <a:p>
            <a:pPr marL="704850" lvl="1" indent="-285750">
              <a:lnSpc>
                <a:spcPct val="150000"/>
              </a:lnSpc>
              <a:spcBef>
                <a:spcPts val="800"/>
              </a:spcBef>
              <a:buClr>
                <a:srgbClr val="000000"/>
              </a:buClr>
              <a:buSzPct val="70000"/>
              <a:buBlip>
                <a:blip r:embed="rId4"/>
              </a:buBlip>
            </a:pPr>
            <a:r>
              <a:rPr lang="ko-KR" altLang="en-US" sz="1200" u="sng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여러 속성을 갖는 데이터의 나열</a:t>
            </a:r>
            <a:r>
              <a:rPr lang="ko-KR" altLang="en-US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 정도로 이해 하자</a:t>
            </a:r>
            <a:endParaRPr lang="en-US" altLang="ko-KR" sz="1200" dirty="0">
              <a:solidFill>
                <a:srgbClr val="000000"/>
              </a:solidFill>
              <a:latin typeface="NanumSquare Neo OTF Light" pitchFamily="2" charset="-127"/>
              <a:ea typeface="NanumSquare Neo OTF Light" pitchFamily="2" charset="-127"/>
              <a:cs typeface="Arial"/>
              <a:sym typeface="Arial"/>
            </a:endParaRPr>
          </a:p>
          <a:p>
            <a:pPr marL="361950" indent="-285750">
              <a:lnSpc>
                <a:spcPct val="150000"/>
              </a:lnSpc>
              <a:spcBef>
                <a:spcPts val="800"/>
              </a:spcBef>
              <a:buClr>
                <a:srgbClr val="000000"/>
              </a:buClr>
              <a:buSzPts val="2000"/>
              <a:buBlip>
                <a:blip r:embed="rId3"/>
              </a:buBlip>
            </a:pPr>
            <a:r>
              <a:rPr lang="ko-Kore-KR" altLang="en-US" sz="1500" dirty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Arial"/>
                <a:sym typeface="Arial"/>
              </a:rPr>
              <a:t>이를 위해 </a:t>
            </a:r>
            <a:r>
              <a:rPr lang="en-US" altLang="ko-Kore-KR" sz="1500" dirty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Arial"/>
                <a:sym typeface="Arial"/>
              </a:rPr>
              <a:t>SQL</a:t>
            </a:r>
            <a:r>
              <a:rPr lang="ko-Kore-KR" altLang="en-US" sz="1500" dirty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Arial"/>
                <a:sym typeface="Arial"/>
              </a:rPr>
              <a:t>을 사용해야 하지만</a:t>
            </a:r>
            <a:r>
              <a:rPr lang="en-US" altLang="ko-Kore-KR" sz="1500" dirty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Arial"/>
                <a:sym typeface="Arial"/>
              </a:rPr>
              <a:t>, </a:t>
            </a:r>
            <a:r>
              <a:rPr lang="ko-Kore-KR" altLang="en-US" sz="1500" dirty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Arial"/>
                <a:sym typeface="Arial"/>
              </a:rPr>
              <a:t>이번 실습에서는 </a:t>
            </a:r>
            <a:r>
              <a:rPr lang="en-US" altLang="ko-Kore-KR" sz="1500" dirty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Arial"/>
                <a:sym typeface="Arial"/>
              </a:rPr>
              <a:t>ORM </a:t>
            </a:r>
            <a:r>
              <a:rPr lang="ko-Kore-KR" altLang="en-US" sz="1500" dirty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Arial"/>
                <a:sym typeface="Arial"/>
              </a:rPr>
              <a:t>사용</a:t>
            </a:r>
            <a:endParaRPr lang="en-US" altLang="ko-KR" sz="1200" dirty="0">
              <a:solidFill>
                <a:srgbClr val="000000"/>
              </a:solidFill>
              <a:latin typeface="NanumSquare Neo OTF Light" pitchFamily="2" charset="-127"/>
              <a:ea typeface="NanumSquare Neo OTF Light" pitchFamily="2" charset="-127"/>
              <a:cs typeface="Arial"/>
              <a:sym typeface="Arial"/>
            </a:endParaRPr>
          </a:p>
          <a:p>
            <a:pPr marL="704850" lvl="1" indent="-285750">
              <a:lnSpc>
                <a:spcPct val="150000"/>
              </a:lnSpc>
              <a:spcBef>
                <a:spcPts val="800"/>
              </a:spcBef>
              <a:buClr>
                <a:srgbClr val="000000"/>
              </a:buClr>
              <a:buSzPct val="70000"/>
              <a:buBlip>
                <a:blip r:embed="rId4"/>
              </a:buBlip>
            </a:pPr>
            <a:r>
              <a:rPr lang="en-US" altLang="ko-KR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SQL</a:t>
            </a:r>
            <a:r>
              <a:rPr lang="ko-KR" altLang="en-US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 </a:t>
            </a:r>
            <a:r>
              <a:rPr lang="ko-KR" altLang="en-US" sz="1200" dirty="0" err="1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쿼리없이</a:t>
            </a:r>
            <a:r>
              <a:rPr lang="en-US" altLang="ko-KR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,</a:t>
            </a:r>
            <a:r>
              <a:rPr lang="ko-KR" altLang="en-US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 자바객체 형태로 테이블을 정의하고 질의</a:t>
            </a:r>
            <a:r>
              <a:rPr lang="en-US" altLang="ko-KR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(Query)</a:t>
            </a:r>
            <a:endParaRPr lang="ko-KR" altLang="en-US" sz="1200" dirty="0">
              <a:solidFill>
                <a:srgbClr val="000000"/>
              </a:solidFill>
              <a:latin typeface="NanumSquare Neo OTF Regular" pitchFamily="2" charset="-127"/>
              <a:ea typeface="NanumSquare Neo OTF Regular" pitchFamily="2" charset="-127"/>
              <a:cs typeface="Arial"/>
              <a:sym typeface="Arial"/>
            </a:endParaRPr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ABB1AA5B-A2E6-06EF-74DE-64A9AD90CD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86162"/>
            <a:ext cx="1728439" cy="444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3445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92;p14">
            <a:extLst>
              <a:ext uri="{FF2B5EF4-FFF2-40B4-BE49-F238E27FC236}">
                <a16:creationId xmlns:a16="http://schemas.microsoft.com/office/drawing/2014/main" id="{EE57A2D8-FAF2-2D03-F0A2-91482D5044C2}"/>
              </a:ext>
            </a:extLst>
          </p:cNvPr>
          <p:cNvSpPr txBox="1">
            <a:spLocks/>
          </p:cNvSpPr>
          <p:nvPr/>
        </p:nvSpPr>
        <p:spPr>
          <a:xfrm>
            <a:off x="545737" y="308219"/>
            <a:ext cx="5766525" cy="605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>
              <a:lnSpc>
                <a:spcPct val="115000"/>
              </a:lnSpc>
            </a:pPr>
            <a:r>
              <a:rPr lang="en-US" altLang="ko-KR" sz="2700" dirty="0">
                <a:latin typeface="NanumSquare Neo OTF ExtraBold" pitchFamily="2" charset="-127"/>
                <a:ea typeface="NanumSquare Neo OTF ExtraBold" pitchFamily="2" charset="-127"/>
              </a:rPr>
              <a:t>Spring Framework:</a:t>
            </a:r>
            <a:r>
              <a:rPr lang="ko-KR" altLang="en-US" sz="2700" dirty="0">
                <a:latin typeface="NanumSquare Neo OTF ExtraBold" pitchFamily="2" charset="-127"/>
                <a:ea typeface="NanumSquare Neo OTF ExtraBold" pitchFamily="2" charset="-127"/>
              </a:rPr>
              <a:t> </a:t>
            </a:r>
            <a:r>
              <a:rPr lang="en-US" altLang="ko-KR" sz="2100" b="0" dirty="0">
                <a:latin typeface="NanumSquare Neo OTF Regular" pitchFamily="2" charset="-127"/>
                <a:ea typeface="NanumSquare Neo OTF Regular" pitchFamily="2" charset="-127"/>
              </a:rPr>
              <a:t>entity</a:t>
            </a:r>
            <a:endParaRPr lang="ko-KR" altLang="en-US" sz="2100" b="0" dirty="0">
              <a:latin typeface="NanumSquare Neo OTF Regular" pitchFamily="2" charset="-127"/>
              <a:ea typeface="NanumSquare Neo OTF Regular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9B621E8-8AF6-A418-D4C7-41E70DE5C5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197" y="1737323"/>
            <a:ext cx="4697604" cy="3097958"/>
          </a:xfrm>
          <a:prstGeom prst="rect">
            <a:avLst/>
          </a:prstGeom>
        </p:spPr>
      </p:pic>
      <p:sp>
        <p:nvSpPr>
          <p:cNvPr id="4" name="Google Shape;93;p14">
            <a:extLst>
              <a:ext uri="{FF2B5EF4-FFF2-40B4-BE49-F238E27FC236}">
                <a16:creationId xmlns:a16="http://schemas.microsoft.com/office/drawing/2014/main" id="{58DD05FE-88E1-DD87-925E-0536EB28283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47089" y="914194"/>
            <a:ext cx="5765174" cy="3921087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marL="361950" indent="-285750">
              <a:lnSpc>
                <a:spcPct val="150000"/>
              </a:lnSpc>
              <a:spcBef>
                <a:spcPts val="800"/>
              </a:spcBef>
              <a:buClr>
                <a:srgbClr val="000000"/>
              </a:buClr>
              <a:buSzPts val="2000"/>
              <a:buBlip>
                <a:blip r:embed="rId4"/>
              </a:buBlip>
            </a:pPr>
            <a:r>
              <a:rPr lang="en-US" altLang="ko-KR" sz="1500" dirty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Arial"/>
                <a:sym typeface="Arial"/>
              </a:rPr>
              <a:t>DB Connection</a:t>
            </a:r>
            <a:r>
              <a:rPr lang="ko-KR" altLang="en-US" sz="1500" dirty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Arial"/>
                <a:sym typeface="Arial"/>
              </a:rPr>
              <a:t>에 대한 정보는 </a:t>
            </a:r>
            <a:r>
              <a:rPr lang="en-US" altLang="ko-KR" sz="1500" dirty="0" err="1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Arial"/>
                <a:sym typeface="Arial"/>
              </a:rPr>
              <a:t>application.yml</a:t>
            </a:r>
            <a:r>
              <a:rPr lang="ko-KR" altLang="en-US" sz="1500" dirty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Arial"/>
                <a:sym typeface="Arial"/>
              </a:rPr>
              <a:t>에</a:t>
            </a:r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ABB1AA5B-A2E6-06EF-74DE-64A9AD90CD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86162"/>
            <a:ext cx="1728439" cy="444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28232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92;p14">
            <a:extLst>
              <a:ext uri="{FF2B5EF4-FFF2-40B4-BE49-F238E27FC236}">
                <a16:creationId xmlns:a16="http://schemas.microsoft.com/office/drawing/2014/main" id="{EE57A2D8-FAF2-2D03-F0A2-91482D5044C2}"/>
              </a:ext>
            </a:extLst>
          </p:cNvPr>
          <p:cNvSpPr txBox="1">
            <a:spLocks/>
          </p:cNvSpPr>
          <p:nvPr/>
        </p:nvSpPr>
        <p:spPr>
          <a:xfrm>
            <a:off x="545737" y="308219"/>
            <a:ext cx="5766525" cy="605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>
              <a:lnSpc>
                <a:spcPct val="115000"/>
              </a:lnSpc>
            </a:pPr>
            <a:r>
              <a:rPr lang="en-US" altLang="ko-KR" sz="2700" dirty="0">
                <a:latin typeface="NanumSquare Neo OTF ExtraBold" pitchFamily="2" charset="-127"/>
                <a:ea typeface="NanumSquare Neo OTF ExtraBold" pitchFamily="2" charset="-127"/>
              </a:rPr>
              <a:t>Spring Framework:</a:t>
            </a:r>
            <a:r>
              <a:rPr lang="ko-KR" altLang="en-US" sz="2700" dirty="0">
                <a:latin typeface="NanumSquare Neo OTF ExtraBold" pitchFamily="2" charset="-127"/>
                <a:ea typeface="NanumSquare Neo OTF ExtraBold" pitchFamily="2" charset="-127"/>
              </a:rPr>
              <a:t> </a:t>
            </a:r>
            <a:r>
              <a:rPr lang="en-US" altLang="ko-KR" sz="2100" b="0" dirty="0">
                <a:latin typeface="NanumSquare Neo OTF Regular" pitchFamily="2" charset="-127"/>
                <a:ea typeface="NanumSquare Neo OTF Regular" pitchFamily="2" charset="-127"/>
              </a:rPr>
              <a:t>entity</a:t>
            </a:r>
            <a:endParaRPr lang="ko-KR" altLang="en-US" sz="2100" b="0" dirty="0">
              <a:latin typeface="NanumSquare Neo OTF Regular" pitchFamily="2" charset="-127"/>
              <a:ea typeface="NanumSquare Neo OTF Regular" pitchFamily="2" charset="-127"/>
            </a:endParaRPr>
          </a:p>
        </p:txBody>
      </p:sp>
      <p:sp>
        <p:nvSpPr>
          <p:cNvPr id="4" name="Google Shape;93;p14">
            <a:extLst>
              <a:ext uri="{FF2B5EF4-FFF2-40B4-BE49-F238E27FC236}">
                <a16:creationId xmlns:a16="http://schemas.microsoft.com/office/drawing/2014/main" id="{58DD05FE-88E1-DD87-925E-0536EB28283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47089" y="914194"/>
            <a:ext cx="5765174" cy="3921087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marL="361950" indent="-285750">
              <a:lnSpc>
                <a:spcPct val="150000"/>
              </a:lnSpc>
              <a:spcBef>
                <a:spcPts val="800"/>
              </a:spcBef>
              <a:buClr>
                <a:srgbClr val="000000"/>
              </a:buClr>
              <a:buSzPts val="2000"/>
              <a:buBlip>
                <a:blip r:embed="rId3"/>
              </a:buBlip>
            </a:pPr>
            <a:r>
              <a:rPr lang="en-US" altLang="ko-KR" sz="1500" dirty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Arial"/>
                <a:sym typeface="Arial"/>
              </a:rPr>
              <a:t>DB Connection</a:t>
            </a:r>
            <a:r>
              <a:rPr lang="ko-KR" altLang="en-US" sz="1500" dirty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Arial"/>
                <a:sym typeface="Arial"/>
              </a:rPr>
              <a:t>에 대한 정보는 </a:t>
            </a:r>
            <a:r>
              <a:rPr lang="en-US" altLang="ko-KR" sz="1500" dirty="0" err="1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Arial"/>
                <a:sym typeface="Arial"/>
              </a:rPr>
              <a:t>application.yml</a:t>
            </a:r>
            <a:r>
              <a:rPr lang="ko-KR" altLang="en-US" sz="1500" dirty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Arial"/>
                <a:sym typeface="Arial"/>
              </a:rPr>
              <a:t>에</a:t>
            </a:r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ABB1AA5B-A2E6-06EF-74DE-64A9AD90CD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86162"/>
            <a:ext cx="1728439" cy="444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 descr="스크린샷, 소프트웨어, 텍스트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DE426835-8987-F8B8-63AB-D05DDD2101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6412" y="1399412"/>
            <a:ext cx="5765174" cy="3657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9318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92;p14">
            <a:extLst>
              <a:ext uri="{FF2B5EF4-FFF2-40B4-BE49-F238E27FC236}">
                <a16:creationId xmlns:a16="http://schemas.microsoft.com/office/drawing/2014/main" id="{EE57A2D8-FAF2-2D03-F0A2-91482D5044C2}"/>
              </a:ext>
            </a:extLst>
          </p:cNvPr>
          <p:cNvSpPr txBox="1">
            <a:spLocks/>
          </p:cNvSpPr>
          <p:nvPr/>
        </p:nvSpPr>
        <p:spPr>
          <a:xfrm>
            <a:off x="545737" y="308219"/>
            <a:ext cx="5766525" cy="605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>
              <a:lnSpc>
                <a:spcPct val="115000"/>
              </a:lnSpc>
            </a:pPr>
            <a:r>
              <a:rPr lang="en-US" altLang="ko-KR" sz="2700" dirty="0">
                <a:latin typeface="NanumSquare Neo OTF ExtraBold" pitchFamily="2" charset="-127"/>
                <a:ea typeface="NanumSquare Neo OTF ExtraBold" pitchFamily="2" charset="-127"/>
              </a:rPr>
              <a:t>Spring Framework:</a:t>
            </a:r>
            <a:r>
              <a:rPr lang="ko-KR" altLang="en-US" sz="2700" dirty="0">
                <a:latin typeface="NanumSquare Neo OTF ExtraBold" pitchFamily="2" charset="-127"/>
                <a:ea typeface="NanumSquare Neo OTF ExtraBold" pitchFamily="2" charset="-127"/>
              </a:rPr>
              <a:t> </a:t>
            </a:r>
            <a:r>
              <a:rPr lang="en-US" altLang="ko-KR" sz="2100" b="0" dirty="0">
                <a:latin typeface="NanumSquare Neo OTF Regular" pitchFamily="2" charset="-127"/>
                <a:ea typeface="NanumSquare Neo OTF Regular" pitchFamily="2" charset="-127"/>
              </a:rPr>
              <a:t>entity</a:t>
            </a:r>
            <a:endParaRPr lang="ko-KR" altLang="en-US" sz="2100" b="0" dirty="0">
              <a:latin typeface="NanumSquare Neo OTF Regular" pitchFamily="2" charset="-127"/>
              <a:ea typeface="NanumSquare Neo OTF Regular" pitchFamily="2" charset="-127"/>
            </a:endParaRPr>
          </a:p>
        </p:txBody>
      </p:sp>
      <p:sp>
        <p:nvSpPr>
          <p:cNvPr id="4" name="Google Shape;93;p14">
            <a:extLst>
              <a:ext uri="{FF2B5EF4-FFF2-40B4-BE49-F238E27FC236}">
                <a16:creationId xmlns:a16="http://schemas.microsoft.com/office/drawing/2014/main" id="{58DD05FE-88E1-DD87-925E-0536EB28283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47089" y="914194"/>
            <a:ext cx="5765174" cy="3921087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marL="361950" indent="-285750">
              <a:lnSpc>
                <a:spcPct val="150000"/>
              </a:lnSpc>
              <a:spcBef>
                <a:spcPts val="800"/>
              </a:spcBef>
              <a:buClr>
                <a:srgbClr val="000000"/>
              </a:buClr>
              <a:buSzPts val="2000"/>
              <a:buBlip>
                <a:blip r:embed="rId3"/>
              </a:buBlip>
            </a:pPr>
            <a:r>
              <a:rPr lang="en-US" altLang="ko-KR" sz="1500" dirty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Arial"/>
                <a:sym typeface="Arial"/>
              </a:rPr>
              <a:t>@Entity </a:t>
            </a:r>
            <a:r>
              <a:rPr lang="ko-KR" altLang="en-US" sz="1500" dirty="0" err="1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Arial"/>
                <a:sym typeface="Arial"/>
              </a:rPr>
              <a:t>어노테이션은</a:t>
            </a:r>
            <a:r>
              <a:rPr lang="ko-KR" altLang="en-US" sz="1500" dirty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Arial"/>
                <a:sym typeface="Arial"/>
              </a:rPr>
              <a:t> </a:t>
            </a:r>
            <a:r>
              <a:rPr lang="en-US" altLang="ko-KR" sz="1500" dirty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Arial"/>
                <a:sym typeface="Arial"/>
              </a:rPr>
              <a:t>JPA</a:t>
            </a:r>
            <a:r>
              <a:rPr lang="ko-KR" altLang="en-US" sz="1500" dirty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Arial"/>
                <a:sym typeface="Arial"/>
              </a:rPr>
              <a:t>엔티티를 선언하고 </a:t>
            </a:r>
            <a:r>
              <a:rPr lang="en-US" altLang="ko-KR" sz="1500" dirty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Arial"/>
                <a:sym typeface="Arial"/>
              </a:rPr>
              <a:t>Table</a:t>
            </a:r>
            <a:r>
              <a:rPr lang="ko-KR" altLang="en-US" sz="1500" dirty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Arial"/>
                <a:sym typeface="Arial"/>
              </a:rPr>
              <a:t>과 매핑</a:t>
            </a:r>
          </a:p>
          <a:p>
            <a:pPr marL="704850" lvl="1" indent="-285750">
              <a:lnSpc>
                <a:spcPct val="150000"/>
              </a:lnSpc>
              <a:spcBef>
                <a:spcPts val="800"/>
              </a:spcBef>
              <a:buClr>
                <a:srgbClr val="000000"/>
              </a:buClr>
              <a:buSzPct val="70000"/>
              <a:buBlip>
                <a:blip r:embed="rId4"/>
              </a:buBlip>
            </a:pPr>
            <a:r>
              <a:rPr lang="ko-KR" altLang="en-US" sz="1200" dirty="0" err="1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매핑될</a:t>
            </a:r>
            <a:r>
              <a:rPr lang="ko-KR" altLang="en-US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 테이블은 </a:t>
            </a:r>
            <a:r>
              <a:rPr lang="en-US" altLang="ko-KR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@Table(name = “</a:t>
            </a:r>
            <a:r>
              <a:rPr lang="en-US" altLang="ko-KR" sz="1200" dirty="0" err="1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some_table</a:t>
            </a:r>
            <a:r>
              <a:rPr lang="en-US" altLang="ko-KR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”)</a:t>
            </a:r>
            <a:r>
              <a:rPr lang="ko-KR" altLang="en-US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에 명시</a:t>
            </a:r>
            <a:endParaRPr lang="en-US" altLang="ko-KR" sz="1200" dirty="0">
              <a:solidFill>
                <a:srgbClr val="000000"/>
              </a:solidFill>
              <a:latin typeface="NanumSquare Neo OTF Light" pitchFamily="2" charset="-127"/>
              <a:ea typeface="NanumSquare Neo OTF Light" pitchFamily="2" charset="-127"/>
              <a:cs typeface="Arial"/>
              <a:sym typeface="Arial"/>
            </a:endParaRPr>
          </a:p>
          <a:p>
            <a:pPr marL="704850" lvl="1" indent="-285750">
              <a:lnSpc>
                <a:spcPct val="150000"/>
              </a:lnSpc>
              <a:spcBef>
                <a:spcPts val="800"/>
              </a:spcBef>
              <a:buClr>
                <a:srgbClr val="000000"/>
              </a:buClr>
              <a:buSzPct val="70000"/>
              <a:buBlip>
                <a:blip r:embed="rId4"/>
              </a:buBlip>
            </a:pPr>
            <a:r>
              <a:rPr lang="ko-KR" altLang="en-US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각 </a:t>
            </a:r>
            <a:r>
              <a:rPr lang="en-US" altLang="ko-KR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Column</a:t>
            </a:r>
            <a:r>
              <a:rPr lang="ko-KR" altLang="en-US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에 대한 명세는 멤버변수</a:t>
            </a:r>
            <a:r>
              <a:rPr lang="en-US" altLang="ko-KR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(</a:t>
            </a:r>
            <a:r>
              <a:rPr lang="ko-KR" altLang="en-US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필드</a:t>
            </a:r>
            <a:r>
              <a:rPr lang="en-US" altLang="ko-KR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)</a:t>
            </a:r>
            <a:r>
              <a:rPr lang="ko-KR" altLang="en-US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의 형태로 정의</a:t>
            </a:r>
            <a:endParaRPr lang="en-US" altLang="ko-KR" sz="1500" dirty="0">
              <a:solidFill>
                <a:srgbClr val="000000"/>
              </a:solidFill>
              <a:latin typeface="NanumSquare Neo OTF Regular" pitchFamily="2" charset="-127"/>
              <a:ea typeface="NanumSquare Neo OTF Regular" pitchFamily="2" charset="-127"/>
              <a:cs typeface="Arial"/>
              <a:sym typeface="Arial"/>
            </a:endParaRPr>
          </a:p>
          <a:p>
            <a:pPr marL="704850" lvl="1" indent="-285750">
              <a:lnSpc>
                <a:spcPct val="150000"/>
              </a:lnSpc>
              <a:spcBef>
                <a:spcPts val="800"/>
              </a:spcBef>
              <a:buClr>
                <a:srgbClr val="000000"/>
              </a:buClr>
              <a:buSzPct val="70000"/>
              <a:buBlip>
                <a:blip r:embed="rId4"/>
              </a:buBlip>
            </a:pPr>
            <a:r>
              <a:rPr lang="en-US" altLang="ko-KR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@Getter @Setter </a:t>
            </a:r>
            <a:r>
              <a:rPr lang="ko-KR" altLang="en-US" sz="1200" dirty="0" err="1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어노테이션을</a:t>
            </a:r>
            <a:r>
              <a:rPr lang="ko-KR" altLang="en-US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 통해 각 필드에 대한 접근 메서드 제공</a:t>
            </a:r>
            <a:endParaRPr lang="en-US" altLang="ko-KR" sz="1200" dirty="0">
              <a:solidFill>
                <a:srgbClr val="000000"/>
              </a:solidFill>
              <a:latin typeface="NanumSquare Neo OTF Light" pitchFamily="2" charset="-127"/>
              <a:ea typeface="NanumSquare Neo OTF Light" pitchFamily="2" charset="-127"/>
              <a:cs typeface="Arial"/>
              <a:sym typeface="Arial"/>
            </a:endParaRPr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ABB1AA5B-A2E6-06EF-74DE-64A9AD90CD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86162"/>
            <a:ext cx="1728439" cy="444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 descr="스크린샷, 소프트웨어, 텍스트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DE426835-8987-F8B8-63AB-D05DDD21013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3597" t="17746" r="31403" b="27389"/>
          <a:stretch/>
        </p:blipFill>
        <p:spPr>
          <a:xfrm>
            <a:off x="3739538" y="2700670"/>
            <a:ext cx="2759416" cy="2134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9544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92;p14">
            <a:extLst>
              <a:ext uri="{FF2B5EF4-FFF2-40B4-BE49-F238E27FC236}">
                <a16:creationId xmlns:a16="http://schemas.microsoft.com/office/drawing/2014/main" id="{EE57A2D8-FAF2-2D03-F0A2-91482D5044C2}"/>
              </a:ext>
            </a:extLst>
          </p:cNvPr>
          <p:cNvSpPr txBox="1">
            <a:spLocks/>
          </p:cNvSpPr>
          <p:nvPr/>
        </p:nvSpPr>
        <p:spPr>
          <a:xfrm>
            <a:off x="545737" y="308219"/>
            <a:ext cx="5766525" cy="605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>
              <a:lnSpc>
                <a:spcPct val="115000"/>
              </a:lnSpc>
            </a:pPr>
            <a:r>
              <a:rPr lang="en-US" altLang="ko-KR" sz="2700" dirty="0">
                <a:latin typeface="NanumSquare Neo OTF ExtraBold" pitchFamily="2" charset="-127"/>
                <a:ea typeface="NanumSquare Neo OTF ExtraBold" pitchFamily="2" charset="-127"/>
              </a:rPr>
              <a:t>Spring Framework:</a:t>
            </a:r>
            <a:r>
              <a:rPr lang="ko-KR" altLang="en-US" sz="2700" dirty="0">
                <a:latin typeface="NanumSquare Neo OTF ExtraBold" pitchFamily="2" charset="-127"/>
                <a:ea typeface="NanumSquare Neo OTF ExtraBold" pitchFamily="2" charset="-127"/>
              </a:rPr>
              <a:t> </a:t>
            </a:r>
            <a:r>
              <a:rPr lang="en-US" altLang="ko-KR" sz="2100" b="0" dirty="0">
                <a:latin typeface="NanumSquare Neo OTF Regular" pitchFamily="2" charset="-127"/>
                <a:ea typeface="NanumSquare Neo OTF Regular" pitchFamily="2" charset="-127"/>
              </a:rPr>
              <a:t>entity</a:t>
            </a:r>
            <a:endParaRPr lang="ko-KR" altLang="en-US" sz="2100" b="0" dirty="0">
              <a:latin typeface="NanumSquare Neo OTF Regular" pitchFamily="2" charset="-127"/>
              <a:ea typeface="NanumSquare Neo OTF Regular" pitchFamily="2" charset="-127"/>
            </a:endParaRPr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ABB1AA5B-A2E6-06EF-74DE-64A9AD90CD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86162"/>
            <a:ext cx="1728439" cy="444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 descr="스크린샷, 소프트웨어, 텍스트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DE426835-8987-F8B8-63AB-D05DDD21013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597" t="17746" r="31403" b="27389"/>
          <a:stretch/>
        </p:blipFill>
        <p:spPr>
          <a:xfrm>
            <a:off x="961037" y="1016980"/>
            <a:ext cx="4935926" cy="3818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1208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TM02900720[[fn=전체]]</Template>
  <TotalTime>2662</TotalTime>
  <Words>817</Words>
  <Application>Microsoft Macintosh PowerPoint</Application>
  <PresentationFormat>사용자 지정</PresentationFormat>
  <Paragraphs>123</Paragraphs>
  <Slides>29</Slides>
  <Notes>29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8" baseType="lpstr">
      <vt:lpstr>NanumSquare Neo OTF Regular</vt:lpstr>
      <vt:lpstr>NanumSquare Neo OTF Light</vt:lpstr>
      <vt:lpstr>Arial</vt:lpstr>
      <vt:lpstr>Malgun Gothic</vt:lpstr>
      <vt:lpstr>Raleway</vt:lpstr>
      <vt:lpstr>Lato</vt:lpstr>
      <vt:lpstr>NanumSquare Neo OTF ExtraBold</vt:lpstr>
      <vt:lpstr>NanumSquare Neo OTF Bold</vt:lpstr>
      <vt:lpstr>Streamline</vt:lpstr>
      <vt:lpstr>웹 개발 스터디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알고리즘 스터디 OT</dc:title>
  <cp:lastModifiedBy>이정훈</cp:lastModifiedBy>
  <cp:revision>44</cp:revision>
  <dcterms:modified xsi:type="dcterms:W3CDTF">2023-05-15T05:11:23Z</dcterms:modified>
</cp:coreProperties>
</file>